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97" r:id="rId5"/>
    <p:sldId id="307" r:id="rId6"/>
    <p:sldId id="298" r:id="rId7"/>
    <p:sldId id="279" r:id="rId8"/>
    <p:sldId id="308" r:id="rId9"/>
    <p:sldId id="310" r:id="rId10"/>
    <p:sldId id="260" r:id="rId11"/>
    <p:sldId id="261" r:id="rId12"/>
    <p:sldId id="318" r:id="rId13"/>
    <p:sldId id="334" r:id="rId14"/>
    <p:sldId id="277" r:id="rId15"/>
    <p:sldId id="262" r:id="rId16"/>
    <p:sldId id="317" r:id="rId17"/>
    <p:sldId id="311" r:id="rId18"/>
    <p:sldId id="312" r:id="rId19"/>
    <p:sldId id="335" r:id="rId20"/>
    <p:sldId id="313" r:id="rId21"/>
    <p:sldId id="340" r:id="rId22"/>
    <p:sldId id="336" r:id="rId23"/>
    <p:sldId id="314" r:id="rId24"/>
    <p:sldId id="315" r:id="rId25"/>
    <p:sldId id="316" r:id="rId26"/>
    <p:sldId id="341" r:id="rId27"/>
    <p:sldId id="342" r:id="rId28"/>
    <p:sldId id="292" r:id="rId29"/>
    <p:sldId id="299" r:id="rId30"/>
    <p:sldId id="337" r:id="rId31"/>
    <p:sldId id="339" r:id="rId32"/>
    <p:sldId id="338" r:id="rId33"/>
    <p:sldId id="291" r:id="rId34"/>
    <p:sldId id="271" r:id="rId35"/>
    <p:sldId id="309" r:id="rId36"/>
    <p:sldId id="27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3294" autoAdjust="0"/>
  </p:normalViewPr>
  <p:slideViewPr>
    <p:cSldViewPr showGuides="1">
      <p:cViewPr varScale="1">
        <p:scale>
          <a:sx n="88" d="100"/>
          <a:sy n="88" d="100"/>
        </p:scale>
        <p:origin x="1190" y="77"/>
      </p:cViewPr>
      <p:guideLst>
        <p:guide orient="horz" pos="2156"/>
        <p:guide pos="286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5293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2"/>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7"/>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4296" y="1600204"/>
            <a:ext cx="4032504"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9"/>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537017-6494-486B-9B4F-DBEBA4D7DC50}" type="datetimeFigureOut">
              <a:rPr lang="en-US" smtClean="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F7CB71-0EF8-4DD7-888A-B0455D63515F}"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457200" y="1600204"/>
            <a:ext cx="82296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fld id="{F6537017-6494-486B-9B4F-DBEBA4D7DC50}" type="datetimeFigureOut">
              <a:rPr lang="en-US" smtClean="0"/>
              <a:t>1/16/2024</a:t>
            </a:fld>
            <a:endParaRPr 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endParaRPr 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fld id="{0FF7CB71-0EF8-4DD7-888A-B0455D63515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1.microchip.com/downloads/en/devicedoc/atmel-2549-8-bit-avr-microcontroller-atmega640-1280-1281-2560-2561_datasheet.pdf"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2133600"/>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Savitribai Phule Pune University, Pune</a:t>
            </a:r>
            <a:br>
              <a:rPr lang="en-US" sz="24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Amrutvahini College Of Engineering, Sangamner</a:t>
            </a:r>
            <a:br>
              <a:rPr lang="en-US" sz="24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Department of E&amp;TC Engineering</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Presentation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on </a:t>
            </a:r>
          </a:p>
        </p:txBody>
      </p:sp>
      <p:sp>
        <p:nvSpPr>
          <p:cNvPr id="5" name="Content Placeholder 4"/>
          <p:cNvSpPr>
            <a:spLocks noGrp="1"/>
          </p:cNvSpPr>
          <p:nvPr>
            <p:ph idx="1"/>
          </p:nvPr>
        </p:nvSpPr>
        <p:spPr>
          <a:xfrm>
            <a:off x="0" y="1185595"/>
            <a:ext cx="9144000" cy="5672407"/>
          </a:xfrm>
        </p:spPr>
        <p:txBody>
          <a:bodyPr>
            <a:normAutofit/>
          </a:bodyPr>
          <a:lstStyle/>
          <a:p>
            <a:pPr algn="ctr">
              <a:lnSpc>
                <a:spcPct val="150000"/>
              </a:lnSpc>
              <a:buNone/>
            </a:pPr>
            <a:endParaRPr lang="en-US" dirty="0">
              <a:latin typeface="Times New Roman" panose="02020603050405020304" pitchFamily="18" charset="0"/>
              <a:cs typeface="Times New Roman" panose="02020603050405020304" pitchFamily="18" charset="0"/>
            </a:endParaRPr>
          </a:p>
          <a:p>
            <a:pPr marL="228600" indent="-228600" algn="ctr">
              <a:lnSpc>
                <a:spcPct val="110000"/>
              </a:lnSpc>
              <a:buNone/>
            </a:pPr>
            <a:r>
              <a:rPr lang="en-US" b="1" dirty="0">
                <a:latin typeface="Times New Roman" panose="02020603050405020304" pitchFamily="18" charset="0"/>
                <a:cs typeface="Times New Roman" panose="02020603050405020304" pitchFamily="18" charset="0"/>
                <a:sym typeface="+mn-ea"/>
              </a:rPr>
              <a:t>“Voice operated lift control system with safety”</a:t>
            </a:r>
            <a:endParaRPr lang="en-US" b="1" dirty="0">
              <a:latin typeface="Times New Roman" panose="02020603050405020304" pitchFamily="18" charset="0"/>
              <a:cs typeface="Times New Roman" panose="02020603050405020304" pitchFamily="18" charset="0"/>
            </a:endParaRPr>
          </a:p>
          <a:p>
            <a:pPr algn="ctr">
              <a:lnSpc>
                <a:spcPct val="150000"/>
              </a:lnSpc>
              <a:buNone/>
            </a:pPr>
            <a:r>
              <a:rPr lang="en-US" sz="2200" b="1" dirty="0">
                <a:latin typeface="Times New Roman" panose="02020603050405020304" pitchFamily="18" charset="0"/>
                <a:cs typeface="Times New Roman" panose="02020603050405020304" pitchFamily="18" charset="0"/>
              </a:rPr>
              <a:t>Presented By </a:t>
            </a: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dirty="0">
              <a:latin typeface="Times New Roman" panose="02020603050405020304" pitchFamily="18" charset="0"/>
              <a:cs typeface="Times New Roman" panose="02020603050405020304" pitchFamily="18" charset="0"/>
            </a:endParaRPr>
          </a:p>
          <a:p>
            <a:pPr algn="ctr">
              <a:lnSpc>
                <a:spcPct val="150000"/>
              </a:lnSpc>
              <a:buNone/>
            </a:pPr>
            <a:endParaRPr lang="en-US" sz="1800" b="1"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srcRect/>
          <a:stretch>
            <a:fillRect/>
          </a:stretch>
        </p:blipFill>
        <p:spPr bwMode="auto">
          <a:xfrm>
            <a:off x="7772400" y="59961"/>
            <a:ext cx="1371600" cy="1203512"/>
          </a:xfrm>
          <a:prstGeom prst="rect">
            <a:avLst/>
          </a:prstGeom>
          <a:noFill/>
          <a:ln w="9525">
            <a:noFill/>
            <a:miter lim="800000"/>
            <a:headEnd/>
            <a:tailEnd/>
          </a:ln>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2" y="13183"/>
            <a:ext cx="1174995" cy="1172412"/>
          </a:xfrm>
          <a:prstGeom prst="rect">
            <a:avLst/>
          </a:prstGeom>
        </p:spPr>
      </p:pic>
      <p:sp>
        <p:nvSpPr>
          <p:cNvPr id="6" name="Text Box 5"/>
          <p:cNvSpPr txBox="1"/>
          <p:nvPr/>
        </p:nvSpPr>
        <p:spPr>
          <a:xfrm>
            <a:off x="2286005" y="3657601"/>
            <a:ext cx="4724396" cy="2723823"/>
          </a:xfrm>
          <a:prstGeom prst="rect">
            <a:avLst/>
          </a:prstGeom>
          <a:noFill/>
        </p:spPr>
        <p:txBody>
          <a:bodyPr wrap="square" rtlCol="0">
            <a:spAutoFit/>
          </a:bodyPr>
          <a:lstStyle/>
          <a:p>
            <a:pPr>
              <a:lnSpc>
                <a:spcPct val="150000"/>
              </a:lnSpc>
              <a:buClrTx/>
              <a:buSzTx/>
              <a:buNone/>
            </a:pPr>
            <a:r>
              <a:rPr lang="en-US" dirty="0">
                <a:latin typeface="Times New Roman" panose="02020603050405020304" pitchFamily="18" charset="0"/>
                <a:cs typeface="Times New Roman" panose="02020603050405020304" pitchFamily="18" charset="0"/>
                <a:sym typeface="+mn-ea"/>
              </a:rPr>
              <a:t>1. Bhoknal Gayatri Satish(Roll no.07)                            2. Varpe Aditya Rajendra(Roll no.66)                            3. Waman Onkar Uttam  (Roll no.69)                            4. Zanjare Shaileshumar Gangaram(Roll no.72)</a:t>
            </a:r>
          </a:p>
          <a:p>
            <a:pPr algn="l">
              <a:lnSpc>
                <a:spcPct val="150000"/>
              </a:lnSpc>
              <a:buClrTx/>
              <a:buSzTx/>
              <a:buNone/>
            </a:pPr>
            <a:endParaRPr lang="en-US" dirty="0">
              <a:latin typeface="Times New Roman" panose="02020603050405020304" pitchFamily="18" charset="0"/>
              <a:cs typeface="Times New Roman" panose="02020603050405020304" pitchFamily="18" charset="0"/>
            </a:endParaRPr>
          </a:p>
          <a:p>
            <a:r>
              <a:rPr lang="en-IN" dirty="0">
                <a:sym typeface="+mn-ea"/>
              </a:rPr>
              <a:t>                  </a:t>
            </a:r>
            <a:r>
              <a:rPr lang="en-US" b="1" dirty="0">
                <a:latin typeface="Times New Roman" panose="02020603050405020304" pitchFamily="18" charset="0"/>
                <a:cs typeface="Times New Roman" panose="02020603050405020304" pitchFamily="18" charset="0"/>
                <a:sym typeface="+mn-ea"/>
              </a:rPr>
              <a:t>Under the Guidance of</a:t>
            </a:r>
          </a:p>
          <a:p>
            <a:r>
              <a:rPr lang="en-US" b="1" dirty="0">
                <a:latin typeface="Times New Roman" panose="02020603050405020304" pitchFamily="18" charset="0"/>
                <a:cs typeface="Times New Roman" panose="02020603050405020304" pitchFamily="18" charset="0"/>
                <a:sym typeface="+mn-ea"/>
              </a:rPr>
              <a:t>                         Prof. V. R. Aware</a:t>
            </a:r>
            <a:r>
              <a:rPr lang="en-IN" dirty="0">
                <a:solidFill>
                  <a:srgbClr val="FF0000"/>
                </a:solidFill>
                <a:sym typeface="+mn-ea"/>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3" name="TextBox 2"/>
          <p:cNvSpPr txBox="1"/>
          <p:nvPr/>
        </p:nvSpPr>
        <p:spPr>
          <a:xfrm>
            <a:off x="2255855" y="2718610"/>
            <a:ext cx="4592096" cy="374974"/>
          </a:xfrm>
          <a:prstGeom prst="rect">
            <a:avLst/>
          </a:prstGeom>
          <a:noFill/>
        </p:spPr>
        <p:txBody>
          <a:bodyPr wrap="square">
            <a:spAutoFit/>
          </a:bodyPr>
          <a:lstStyle/>
          <a:p>
            <a:pPr algn="just">
              <a:lnSpc>
                <a:spcPct val="110000"/>
              </a:lnSpc>
              <a:buNone/>
            </a:pPr>
            <a:r>
              <a:rPr lang="en-US" b="1"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533400" y="1600200"/>
            <a:ext cx="8001000" cy="1479892"/>
          </a:xfrm>
          <a:prstGeom prst="rect">
            <a:avLst/>
          </a:prstGeom>
          <a:noFill/>
        </p:spPr>
        <p:txBody>
          <a:bodyPr wrap="square">
            <a:spAutoFit/>
          </a:bodyPr>
          <a:lstStyle/>
          <a:p>
            <a:pPr algn="just">
              <a:lnSpc>
                <a:spcPct val="110000"/>
              </a:lnSpc>
              <a:buNone/>
            </a:pPr>
            <a:r>
              <a:rPr lang="en-US" sz="2800" dirty="0">
                <a:latin typeface="Times New Roman" panose="02020603050405020304" pitchFamily="18" charset="0"/>
                <a:cs typeface="Times New Roman" panose="02020603050405020304" pitchFamily="18" charset="0"/>
              </a:rPr>
              <a:t>“To design and develop a voice-controlled lift/elevator control system with enhanced security features for human-machine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Block Diagram </a:t>
            </a:r>
          </a:p>
        </p:txBody>
      </p:sp>
      <p:pic>
        <p:nvPicPr>
          <p:cNvPr id="7" name="Picture 6">
            <a:extLst>
              <a:ext uri="{FF2B5EF4-FFF2-40B4-BE49-F238E27FC236}">
                <a16:creationId xmlns:a16="http://schemas.microsoft.com/office/drawing/2014/main" id="{4DBEA9AE-7D5B-7C77-13CD-44F4EEC785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694654"/>
            <a:ext cx="5750052" cy="61633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264" r="1887" b="1344"/>
          <a:stretch>
            <a:fillRect/>
          </a:stretch>
        </p:blipFill>
        <p:spPr>
          <a:xfrm>
            <a:off x="838200" y="729538"/>
            <a:ext cx="7467600" cy="6022165"/>
          </a:xfrm>
          <a:prstGeom prst="rect">
            <a:avLst/>
          </a:prstGeom>
        </p:spPr>
      </p:pic>
      <p:sp>
        <p:nvSpPr>
          <p:cNvPr id="6" name="Title 3"/>
          <p:cNvSpPr>
            <a:spLocks noGrp="1"/>
          </p:cNvSpPr>
          <p:nvPr>
            <p:ph type="title"/>
          </p:nvPr>
        </p:nvSpPr>
        <p:spPr>
          <a:xfrm>
            <a:off x="0" y="-1525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Circuit Diagram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76200"/>
            <a:ext cx="4572000" cy="609600"/>
          </a:xfrm>
        </p:spPr>
        <p:txBody>
          <a:bodyPr/>
          <a:lstStyle/>
          <a:p>
            <a:r>
              <a:rPr lang="en-US" sz="4000" b="1" dirty="0">
                <a:latin typeface="Times New Roman" panose="02020603050405020304" pitchFamily="18" charset="0"/>
                <a:cs typeface="Times New Roman" panose="02020603050405020304" pitchFamily="18" charset="0"/>
              </a:rPr>
              <a:t>Prototype Images</a:t>
            </a:r>
          </a:p>
        </p:txBody>
      </p:sp>
      <p:pic>
        <p:nvPicPr>
          <p:cNvPr id="5" name="Content Placeholder 4">
            <a:extLst>
              <a:ext uri="{FF2B5EF4-FFF2-40B4-BE49-F238E27FC236}">
                <a16:creationId xmlns:a16="http://schemas.microsoft.com/office/drawing/2014/main" id="{F949DDA6-C462-29F5-5194-D277DC9F4E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561109"/>
            <a:ext cx="3048000" cy="622021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895A7B-8B9F-4442-2285-B4A1351793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574801"/>
            <a:ext cx="2895600" cy="620652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92165"/>
          </a:xfrm>
        </p:spPr>
        <p:txBody>
          <a:bodyPr>
            <a:normAutofit/>
          </a:bodyPr>
          <a:lstStyle/>
          <a:p>
            <a:pPr algn="ctr"/>
            <a:r>
              <a:rPr lang="en-IN" sz="4000" b="1" dirty="0">
                <a:latin typeface="Times New Roman" panose="02020603050405020304" pitchFamily="18" charset="0"/>
                <a:cs typeface="Times New Roman" panose="02020603050405020304" pitchFamily="18" charset="0"/>
              </a:rPr>
              <a:t>Hardware and Software Requirements</a:t>
            </a:r>
          </a:p>
        </p:txBody>
      </p:sp>
      <p:sp>
        <p:nvSpPr>
          <p:cNvPr id="3" name="TextBox 2"/>
          <p:cNvSpPr txBox="1"/>
          <p:nvPr/>
        </p:nvSpPr>
        <p:spPr>
          <a:xfrm>
            <a:off x="533400" y="990600"/>
            <a:ext cx="7467600" cy="55092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Atmega 2560 microcontroller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Bridge rectifier with dc supply</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sensor (</a:t>
            </a:r>
            <a:r>
              <a:rPr lang="en-US" sz="1600" dirty="0">
                <a:solidFill>
                  <a:srgbClr val="000000"/>
                </a:solidFill>
                <a:latin typeface="Times New Roman" panose="02020603050405020304" pitchFamily="18" charset="0"/>
                <a:cs typeface="Times New Roman" panose="02020603050405020304" pitchFamily="18" charset="0"/>
              </a:rPr>
              <a:t>with hx711 sensor)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Flame Sensor (</a:t>
            </a:r>
            <a:r>
              <a:rPr lang="en-US" sz="1600" dirty="0">
                <a:solidFill>
                  <a:srgbClr val="000000"/>
                </a:solidFill>
                <a:latin typeface="Times New Roman" panose="02020603050405020304" pitchFamily="18" charset="0"/>
                <a:cs typeface="Times New Roman" panose="02020603050405020304" pitchFamily="18" charset="0"/>
              </a:rPr>
              <a:t>YL 38)</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 sensor (ds18b20)</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Voice recognition module(V3)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Push buttons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IR sensors (LM 393)</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Ultrasonic sensor (HC-SR04)</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16×2 Lcd display</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I2c module</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Audio player module (APR33A3)</a:t>
            </a: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Speaker</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Motor driver circuit (L293)</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DC motor</a:t>
            </a:r>
          </a:p>
          <a:p>
            <a:pPr marL="742950" lvl="1"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S/W requirements: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IDE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PCB wizard</a:t>
            </a:r>
            <a:endParaRPr lang="en-US" alt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87035"/>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Description of Components </a:t>
            </a:r>
          </a:p>
        </p:txBody>
      </p:sp>
      <p:sp>
        <p:nvSpPr>
          <p:cNvPr id="5" name="Content Placeholder 4"/>
          <p:cNvSpPr>
            <a:spLocks noGrp="1"/>
          </p:cNvSpPr>
          <p:nvPr>
            <p:ph idx="1"/>
          </p:nvPr>
        </p:nvSpPr>
        <p:spPr>
          <a:xfrm>
            <a:off x="27709" y="919020"/>
            <a:ext cx="5915891" cy="2795279"/>
          </a:xfrm>
        </p:spPr>
        <p:txBody>
          <a:bodyPr>
            <a:normAutofit fontScale="97500"/>
          </a:bodyPr>
          <a:lstStyle/>
          <a:p>
            <a:pPr marL="263525" indent="-263525" algn="just">
              <a:buFont typeface="+mj-lt"/>
              <a:buAutoNum type="arabicPeriod"/>
            </a:pPr>
            <a:r>
              <a:rPr lang="en-US" sz="1600" b="1" dirty="0">
                <a:latin typeface="Times New Roman" panose="02020603050405020304" pitchFamily="18" charset="0"/>
                <a:cs typeface="Times New Roman" panose="02020603050405020304" pitchFamily="18" charset="0"/>
              </a:rPr>
              <a:t>Transformer:</a:t>
            </a:r>
            <a:r>
              <a:rPr lang="en-US" sz="1600" dirty="0">
                <a:latin typeface="Times New Roman" panose="02020603050405020304" pitchFamily="18" charset="0"/>
                <a:cs typeface="Times New Roman" panose="02020603050405020304" pitchFamily="18" charset="0"/>
              </a:rPr>
              <a:t> Steps down the AC mains voltage to a suitable level for the rest of the system.</a:t>
            </a:r>
          </a:p>
          <a:p>
            <a:pPr marL="182563" indent="80963" algn="just">
              <a:buNone/>
            </a:pPr>
            <a:r>
              <a:rPr lang="en-US" sz="1600" dirty="0">
                <a:latin typeface="Times New Roman" panose="02020603050405020304" pitchFamily="18" charset="0"/>
                <a:cs typeface="Times New Roman" panose="02020603050405020304" pitchFamily="18" charset="0"/>
              </a:rPr>
              <a:t>Specifications:</a:t>
            </a:r>
          </a:p>
          <a:p>
            <a:pPr marL="641350" indent="-285750"/>
            <a:r>
              <a:rPr lang="en-US" sz="1600" b="0" i="0" dirty="0">
                <a:effectLst/>
                <a:latin typeface="Times New Roman" panose="02020603050405020304" pitchFamily="18" charset="0"/>
                <a:cs typeface="Times New Roman" panose="02020603050405020304" pitchFamily="18" charset="0"/>
              </a:rPr>
              <a:t>Input Voltage:            230 V AC</a:t>
            </a:r>
          </a:p>
          <a:p>
            <a:pPr marL="641350" indent="-285750"/>
            <a:r>
              <a:rPr lang="en-US" sz="1600" b="0" i="0" dirty="0">
                <a:effectLst/>
                <a:latin typeface="Times New Roman" panose="02020603050405020304" pitchFamily="18" charset="0"/>
                <a:cs typeface="Times New Roman" panose="02020603050405020304" pitchFamily="18" charset="0"/>
              </a:rPr>
              <a:t>Output Voltage:         12 V AC</a:t>
            </a:r>
          </a:p>
          <a:p>
            <a:pPr marL="641350" indent="-285750"/>
            <a:r>
              <a:rPr lang="en-US" sz="1600" b="0" i="0" dirty="0">
                <a:effectLst/>
                <a:latin typeface="Times New Roman" panose="02020603050405020304" pitchFamily="18" charset="0"/>
                <a:cs typeface="Times New Roman" panose="02020603050405020304" pitchFamily="18" charset="0"/>
              </a:rPr>
              <a:t>Output Current:         2 A</a:t>
            </a:r>
          </a:p>
          <a:p>
            <a:pPr marL="641350" indent="-285750"/>
            <a:r>
              <a:rPr lang="en-US" sz="1600" b="0" i="0" dirty="0">
                <a:effectLst/>
                <a:latin typeface="Times New Roman" panose="02020603050405020304" pitchFamily="18" charset="0"/>
                <a:cs typeface="Times New Roman" panose="02020603050405020304" pitchFamily="18" charset="0"/>
              </a:rPr>
              <a:t>Mounting:                 Vertical mount type</a:t>
            </a:r>
          </a:p>
          <a:p>
            <a:pPr marL="641350" indent="-285750"/>
            <a:r>
              <a:rPr lang="en-US" sz="1600" b="0" i="0" dirty="0">
                <a:effectLst/>
                <a:latin typeface="Times New Roman" panose="02020603050405020304" pitchFamily="18" charset="0"/>
                <a:cs typeface="Times New Roman" panose="02020603050405020304" pitchFamily="18" charset="0"/>
              </a:rPr>
              <a:t>Winding:                   Copper</a:t>
            </a: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486" y="253048"/>
            <a:ext cx="3124200" cy="311676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200400"/>
            <a:ext cx="3816925" cy="3816925"/>
          </a:xfrm>
          <a:prstGeom prst="rect">
            <a:avLst/>
          </a:prstGeom>
        </p:spPr>
      </p:pic>
      <p:sp>
        <p:nvSpPr>
          <p:cNvPr id="2" name="Content Placeholder 4">
            <a:extLst>
              <a:ext uri="{FF2B5EF4-FFF2-40B4-BE49-F238E27FC236}">
                <a16:creationId xmlns:a16="http://schemas.microsoft.com/office/drawing/2014/main" id="{7A0FF5EE-5794-1627-B916-3E81054C2F9C}"/>
              </a:ext>
            </a:extLst>
          </p:cNvPr>
          <p:cNvSpPr txBox="1">
            <a:spLocks/>
          </p:cNvSpPr>
          <p:nvPr/>
        </p:nvSpPr>
        <p:spPr>
          <a:xfrm>
            <a:off x="121920" y="4305038"/>
            <a:ext cx="5915891" cy="3143700"/>
          </a:xfrm>
          <a:prstGeom prst="rect">
            <a:avLst/>
          </a:prstGeom>
          <a:noFill/>
          <a:ln w="9525">
            <a:noFill/>
          </a:ln>
        </p:spPr>
        <p:txBody>
          <a:bodyPr>
            <a:normAutofit fontScale="97500"/>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263525" indent="-263525" algn="just">
              <a:buFont typeface="+mj-lt"/>
              <a:buAutoNum type="arabicPeriod" startAt="2"/>
            </a:pPr>
            <a:r>
              <a:rPr lang="en-US" sz="1600" b="1" dirty="0">
                <a:latin typeface="Times New Roman" panose="02020603050405020304" pitchFamily="18" charset="0"/>
                <a:cs typeface="Times New Roman" panose="02020603050405020304" pitchFamily="18" charset="0"/>
              </a:rPr>
              <a:t>Bridge rectifier with dc regulated supply: </a:t>
            </a:r>
            <a:r>
              <a:rPr lang="en-US" sz="1600" dirty="0">
                <a:latin typeface="Times New Roman" panose="02020603050405020304" pitchFamily="18" charset="0"/>
                <a:cs typeface="Times New Roman" panose="02020603050405020304" pitchFamily="18" charset="0"/>
              </a:rPr>
              <a:t>Converts the AC voltage from the transformer to DC. And removes pulsating DC by using a electrolytic capacitor.</a:t>
            </a:r>
          </a:p>
          <a:p>
            <a:pPr marL="447675" indent="-184150" algn="just">
              <a:buNone/>
            </a:pPr>
            <a:r>
              <a:rPr lang="en-US" sz="1600" dirty="0">
                <a:latin typeface="Times New Roman" panose="02020603050405020304" pitchFamily="18" charset="0"/>
                <a:cs typeface="Times New Roman" panose="02020603050405020304" pitchFamily="18" charset="0"/>
              </a:rPr>
              <a:t>Specifications:</a:t>
            </a:r>
          </a:p>
          <a:p>
            <a:pPr marL="355600" indent="274638"/>
            <a:r>
              <a:rPr lang="en-US" sz="1600" b="0" i="0" dirty="0">
                <a:effectLst/>
                <a:latin typeface="Times New Roman" panose="02020603050405020304" pitchFamily="18" charset="0"/>
                <a:cs typeface="Times New Roman" panose="02020603050405020304" pitchFamily="18" charset="0"/>
              </a:rPr>
              <a:t>Input Voltage:            12 V AC</a:t>
            </a:r>
          </a:p>
          <a:p>
            <a:pPr marL="355600" indent="274638"/>
            <a:r>
              <a:rPr lang="en-US" sz="1600" b="0" i="0" dirty="0">
                <a:effectLst/>
                <a:latin typeface="Times New Roman" panose="02020603050405020304" pitchFamily="18" charset="0"/>
                <a:cs typeface="Times New Roman" panose="02020603050405020304" pitchFamily="18" charset="0"/>
              </a:rPr>
              <a:t>Output Voltage:         12 V DC</a:t>
            </a:r>
          </a:p>
          <a:p>
            <a:pPr marL="355600" indent="274638"/>
            <a:r>
              <a:rPr lang="en-US" sz="1600" b="0" i="0" dirty="0">
                <a:effectLst/>
                <a:latin typeface="Times New Roman" panose="02020603050405020304" pitchFamily="18" charset="0"/>
                <a:cs typeface="Times New Roman" panose="02020603050405020304" pitchFamily="18" charset="0"/>
              </a:rPr>
              <a:t>Output Current:         2 A</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381000"/>
            <a:ext cx="8534400" cy="4770537"/>
          </a:xfrm>
          <a:prstGeom prst="rect">
            <a:avLst/>
          </a:prstGeom>
          <a:noFill/>
        </p:spPr>
        <p:txBody>
          <a:bodyPr wrap="square" rtlCol="0">
            <a:spAutoFit/>
          </a:bodyPr>
          <a:lstStyle/>
          <a:p>
            <a:pPr marL="263525" indent="-263525" algn="just">
              <a:buFont typeface="+mj-lt"/>
              <a:buAutoNum type="arabicPeriod" startAt="3"/>
            </a:pPr>
            <a:r>
              <a:rPr lang="en-US" sz="1600" b="1" dirty="0">
                <a:latin typeface="Times New Roman" panose="02020603050405020304" pitchFamily="18" charset="0"/>
                <a:cs typeface="Times New Roman" panose="02020603050405020304" pitchFamily="18" charset="0"/>
              </a:rPr>
              <a:t>Voice recognition module(V3):</a:t>
            </a:r>
            <a:r>
              <a:rPr lang="en-US" sz="1600" dirty="0">
                <a:latin typeface="Times New Roman" panose="02020603050405020304" pitchFamily="18" charset="0"/>
                <a:cs typeface="Times New Roman" panose="02020603050405020304" pitchFamily="18" charset="0"/>
              </a:rPr>
              <a:t> </a:t>
            </a:r>
          </a:p>
          <a:p>
            <a:pPr marL="355600" lvl="1" algn="just"/>
            <a:r>
              <a:rPr lang="en-US" sz="1600" dirty="0">
                <a:latin typeface="Times New Roman" panose="02020603050405020304" pitchFamily="18" charset="0"/>
                <a:cs typeface="Times New Roman" panose="02020603050405020304" pitchFamily="18" charset="0"/>
              </a:rPr>
              <a:t>Converts the user's spoken commands into an command number which is already stored in module. Voice Recognition Module product is a speaker-dependent voice recognition module.</a:t>
            </a:r>
          </a:p>
          <a:p>
            <a:pPr marL="355600" lvl="1" algn="just"/>
            <a:r>
              <a:rPr lang="en-US" sz="1600" dirty="0">
                <a:latin typeface="Times New Roman" panose="02020603050405020304" pitchFamily="18" charset="0"/>
                <a:cs typeface="Times New Roman" panose="02020603050405020304" pitchFamily="18" charset="0"/>
              </a:rPr>
              <a:t>Users need to train the module first before let it recognizing any voice command.</a:t>
            </a:r>
          </a:p>
          <a:p>
            <a:pPr marL="355600" lvl="1" algn="just"/>
            <a:r>
              <a:rPr lang="en-US" sz="1600" dirty="0">
                <a:latin typeface="Times New Roman" panose="02020603050405020304" pitchFamily="18" charset="0"/>
                <a:cs typeface="Times New Roman" panose="02020603050405020304" pitchFamily="18" charset="0"/>
              </a:rPr>
              <a:t>Specifications:</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Support a maximum of 80 voice commands, with each voice 1500ms (one or two words speaking).</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7 voice commands effectively at the same time.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User-control General Pin Output.</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Analog Interface: 3.5 mm mono-channel microphone connector +  microphone pin interface.</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4.5 - 5.5 V DC</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40 mA</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Recognition accuracy: 99%</a:t>
            </a:r>
          </a:p>
          <a:p>
            <a:pPr marL="641350" indent="-193675"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Protocol: UART/GPIO</a:t>
            </a: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641350" indent="-285750" fontAlgn="base">
              <a:spcBef>
                <a:spcPct val="20000"/>
              </a:spcBef>
              <a:spcAft>
                <a:spcPct val="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63525" lvl="1" algn="just"/>
            <a:endParaRPr lang="en-IN" sz="1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942539" y="858061"/>
            <a:ext cx="4632504" cy="79455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400800"/>
          </a:xfrm>
        </p:spPr>
        <p:txBody>
          <a:bodyPr/>
          <a:lstStyle/>
          <a:p>
            <a:pPr marL="263525" indent="-263525" algn="just">
              <a:lnSpc>
                <a:spcPct val="150000"/>
              </a:lnSpc>
              <a:buFont typeface="+mj-lt"/>
              <a:buAutoNum type="arabicPeriod" startAt="4"/>
            </a:pPr>
            <a:r>
              <a:rPr lang="en-US" sz="1600" b="1" dirty="0">
                <a:latin typeface="Times New Roman" panose="02020603050405020304" pitchFamily="18" charset="0"/>
                <a:cs typeface="Times New Roman" panose="02020603050405020304" pitchFamily="18" charset="0"/>
              </a:rPr>
              <a:t>Atmega 2560 microcontroller[10]</a:t>
            </a:r>
            <a:r>
              <a:rPr lang="en-US" sz="1600" dirty="0">
                <a:latin typeface="Times New Roman" panose="02020603050405020304" pitchFamily="18" charset="0"/>
                <a:cs typeface="Times New Roman" panose="02020603050405020304" pitchFamily="18" charset="0"/>
              </a:rPr>
              <a:t>: </a:t>
            </a:r>
          </a:p>
          <a:p>
            <a:pPr marL="355600" lvl="1" indent="0" algn="just" rtl="0">
              <a:buNone/>
            </a:pPr>
            <a:r>
              <a:rPr lang="en-US" sz="1600" dirty="0">
                <a:latin typeface="Times New Roman" panose="02020603050405020304" pitchFamily="18" charset="0"/>
                <a:cs typeface="Times New Roman" panose="02020603050405020304" pitchFamily="18" charset="0"/>
              </a:rPr>
              <a:t>The brain of the system, which controls all of the other components. The ATmega2560 is an 8-bit, low-power microcontroller that is based on the AVR-RISC architecture. It's commonly found in the Arduino Mega 2560 development board. </a:t>
            </a:r>
          </a:p>
          <a:p>
            <a:pPr marL="355600" indent="0" fontAlgn="ctr">
              <a:buNone/>
            </a:pPr>
            <a:r>
              <a:rPr lang="en-US" sz="1600" dirty="0">
                <a:latin typeface="Times New Roman" panose="02020603050405020304" pitchFamily="18" charset="0"/>
                <a:cs typeface="Times New Roman" panose="02020603050405020304" pitchFamily="18" charset="0"/>
              </a:rPr>
              <a:t>Specifications: </a:t>
            </a:r>
          </a:p>
          <a:p>
            <a:pPr marL="720725" indent="-182563">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Input supply voltage: 7 - 12 V DC</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54 digital input/output pins (of which 15 can  be used as PWM outputs)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analog input pins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hardware serial ports</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16 MHz crystal oscillator</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USB connection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jack</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Reset button</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8 KB of SRAM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 KB of EEPROM</a:t>
            </a:r>
          </a:p>
          <a:p>
            <a:pPr marL="720725" indent="-182563"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KB of flash memory (of which 8 KB </a:t>
            </a:r>
          </a:p>
          <a:p>
            <a:pPr marL="720725" indent="-182563" algn="l">
              <a:buNone/>
            </a:pPr>
            <a:r>
              <a:rPr lang="en-US" sz="1600" dirty="0">
                <a:latin typeface="Times New Roman" panose="02020603050405020304" pitchFamily="18" charset="0"/>
                <a:cs typeface="Times New Roman" panose="02020603050405020304" pitchFamily="18" charset="0"/>
              </a:rPr>
              <a:t>       is used for the bootloader)</a:t>
            </a:r>
          </a:p>
          <a:p>
            <a:pPr marL="720725" indent="-182563" algn="l">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743200"/>
            <a:ext cx="5486400" cy="3543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56782" cy="4114800"/>
          </a:xfrm>
        </p:spPr>
        <p:txBody>
          <a:bodyPr/>
          <a:lstStyle/>
          <a:p>
            <a:pPr marL="263525" indent="-263525" algn="just">
              <a:lnSpc>
                <a:spcPct val="150000"/>
              </a:lnSpc>
              <a:buFont typeface="+mj-lt"/>
              <a:buAutoNum type="arabicPeriod" startAt="5"/>
            </a:pPr>
            <a:r>
              <a:rPr lang="en-US" sz="1600" b="1" dirty="0">
                <a:latin typeface="Times New Roman" panose="02020603050405020304" pitchFamily="18" charset="0"/>
                <a:cs typeface="Times New Roman" panose="02020603050405020304" pitchFamily="18" charset="0"/>
              </a:rPr>
              <a:t>16x2 LCD display:</a:t>
            </a:r>
            <a:r>
              <a:rPr lang="en-US" sz="1600" dirty="0">
                <a:latin typeface="Times New Roman" panose="02020603050405020304" pitchFamily="18" charset="0"/>
                <a:cs typeface="Times New Roman" panose="02020603050405020304" pitchFamily="18" charset="0"/>
              </a:rPr>
              <a:t> </a:t>
            </a:r>
          </a:p>
          <a:p>
            <a:pPr marL="355600" indent="-263525" algn="just">
              <a:buNone/>
            </a:pPr>
            <a:r>
              <a:rPr lang="en-US" sz="1600" dirty="0">
                <a:latin typeface="Times New Roman" panose="02020603050405020304" pitchFamily="18" charset="0"/>
                <a:cs typeface="Times New Roman" panose="02020603050405020304" pitchFamily="18" charset="0"/>
              </a:rPr>
              <a:t>	Displays the current floor number and other system information.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16x2 LCD display can display 16 characters on 2 lines. The characters are white on a blue background. The display has a 5x7 pixel matrix for each character. </a:t>
            </a:r>
          </a:p>
          <a:p>
            <a:pPr marL="355600" indent="0" algn="just">
              <a:lnSpc>
                <a:spcPct val="150000"/>
              </a:lnSpc>
              <a:buNone/>
            </a:pPr>
            <a:r>
              <a:rPr lang="en-US" sz="1600" dirty="0">
                <a:latin typeface="Times New Roman" panose="02020603050405020304" pitchFamily="18" charset="0"/>
                <a:cs typeface="Times New Roman" panose="02020603050405020304" pitchFamily="18" charset="0"/>
              </a:rPr>
              <a:t>Specifications: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capacity: 16 characters x 2 rows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Display color: Blue backlit</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Character size: 2.95 mm wide x 4.35 mm high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requirements: 2 mA @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requirements: 5 VDC +/- 0.5V</a:t>
            </a:r>
          </a:p>
          <a:p>
            <a:pPr marL="630238" indent="-182563" algn="just"/>
            <a:r>
              <a:rPr lang="en-US" sz="1600" dirty="0">
                <a:latin typeface="Times New Roman" panose="02020603050405020304" pitchFamily="18" charset="0"/>
                <a:cs typeface="Times New Roman" panose="02020603050405020304" pitchFamily="18" charset="0"/>
              </a:rPr>
              <a:t>Character pixels: 5 W x 7 H</a:t>
            </a:r>
          </a:p>
          <a:p>
            <a:pPr marL="630238" indent="-182563" algn="just"/>
            <a:r>
              <a:rPr lang="en-US" sz="1600" dirty="0">
                <a:latin typeface="Times New Roman" panose="02020603050405020304" pitchFamily="18" charset="0"/>
                <a:cs typeface="Times New Roman" panose="02020603050405020304" pitchFamily="18" charset="0"/>
              </a:rPr>
              <a:t>Total pins: 16</a:t>
            </a:r>
          </a:p>
          <a:p>
            <a:pPr marL="630238" indent="-182563" algn="just"/>
            <a:r>
              <a:rPr lang="en-US" sz="1600" dirty="0">
                <a:latin typeface="Times New Roman" panose="02020603050405020304" pitchFamily="18" charset="0"/>
                <a:cs typeface="Times New Roman" panose="02020603050405020304" pitchFamily="18" charset="0"/>
              </a:rPr>
              <a:t>Data pins: 8 (D0 to D7)</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819400"/>
            <a:ext cx="5238095" cy="42048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8B5B3-02E8-BDB1-A1EE-B2B51A7BF670}"/>
              </a:ext>
            </a:extLst>
          </p:cNvPr>
          <p:cNvSpPr>
            <a:spLocks noGrp="1"/>
          </p:cNvSpPr>
          <p:nvPr>
            <p:ph idx="1"/>
          </p:nvPr>
        </p:nvSpPr>
        <p:spPr>
          <a:xfrm>
            <a:off x="0" y="365916"/>
            <a:ext cx="8610600" cy="5668967"/>
          </a:xfrm>
        </p:spPr>
        <p:txBody>
          <a:bodyPr/>
          <a:lstStyle/>
          <a:p>
            <a:pPr marL="263525" indent="-263525">
              <a:buFont typeface="+mj-lt"/>
              <a:buAutoNum type="arabicPeriod" startAt="6"/>
            </a:pPr>
            <a:r>
              <a:rPr lang="en-IN" sz="1600" b="1" dirty="0">
                <a:latin typeface="Times New Roman" panose="02020603050405020304" pitchFamily="18" charset="0"/>
                <a:cs typeface="Times New Roman" panose="02020603050405020304" pitchFamily="18" charset="0"/>
              </a:rPr>
              <a:t>I2C module:</a:t>
            </a:r>
          </a:p>
          <a:p>
            <a:pPr marL="355600" indent="0" algn="just">
              <a:buNone/>
            </a:pPr>
            <a:r>
              <a:rPr lang="en-US" sz="1600" dirty="0">
                <a:latin typeface="Times New Roman" panose="02020603050405020304" pitchFamily="18" charset="0"/>
                <a:cs typeface="Times New Roman" panose="02020603050405020304" pitchFamily="18" charset="0"/>
              </a:rPr>
              <a:t>This LCD I2C adapter module is designed to fit directly below the standard 16x2 LCD display. Then through this module, the LCD can communicate through I2C protocol which requires only 2 pins from the controller side and then uses the PCF8574 IC to receive data from I2C and display them on the LCD screen.</a:t>
            </a:r>
            <a:endParaRPr lang="en-IN" sz="1600" dirty="0">
              <a:latin typeface="Times New Roman" panose="02020603050405020304" pitchFamily="18" charset="0"/>
              <a:cs typeface="Times New Roman" panose="02020603050405020304" pitchFamily="18" charset="0"/>
            </a:endParaRPr>
          </a:p>
          <a:p>
            <a:pPr marL="0" indent="355600">
              <a:buNone/>
            </a:pPr>
            <a:r>
              <a:rPr lang="en-IN"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have 8 modules on a single I2C bus (change address via solder jumpers)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Backlight of the LCD display can be enabled or disabled via a jumper on the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Serial I2C control of LCD display using PCF8574</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Contrast of the LCD screen control via a potentiometer</a:t>
            </a:r>
          </a:p>
          <a:p>
            <a:pPr marL="0" indent="355600">
              <a:buNone/>
            </a:pPr>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AF76CDA-9580-AB7A-F2F6-18EABD6C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2971800"/>
            <a:ext cx="5562600" cy="3708400"/>
          </a:xfrm>
          <a:prstGeom prst="rect">
            <a:avLst/>
          </a:prstGeom>
        </p:spPr>
      </p:pic>
    </p:spTree>
    <p:extLst>
      <p:ext uri="{BB962C8B-B14F-4D97-AF65-F5344CB8AC3E}">
        <p14:creationId xmlns:p14="http://schemas.microsoft.com/office/powerpoint/2010/main" val="148268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Contents</a:t>
            </a:r>
          </a:p>
        </p:txBody>
      </p:sp>
      <p:sp>
        <p:nvSpPr>
          <p:cNvPr id="5" name="Content Placeholder 4"/>
          <p:cNvSpPr>
            <a:spLocks noGrp="1"/>
          </p:cNvSpPr>
          <p:nvPr>
            <p:ph idx="1"/>
          </p:nvPr>
        </p:nvSpPr>
        <p:spPr>
          <a:xfrm>
            <a:off x="685800" y="838200"/>
            <a:ext cx="5257800" cy="5410200"/>
          </a:xfrm>
        </p:spPr>
        <p:txBody>
          <a:bodyPr>
            <a:normAutofit fontScale="925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Introduction </a:t>
            </a:r>
          </a:p>
          <a:p>
            <a:pPr>
              <a:lnSpc>
                <a:spcPct val="100000"/>
              </a:lnSpc>
            </a:pPr>
            <a:r>
              <a:rPr lang="en-US" sz="1800" dirty="0">
                <a:latin typeface="Times New Roman" panose="02020603050405020304" pitchFamily="18" charset="0"/>
                <a:cs typeface="Times New Roman" panose="02020603050405020304" pitchFamily="18" charset="0"/>
              </a:rPr>
              <a:t>Need of project</a:t>
            </a:r>
          </a:p>
          <a:p>
            <a:pPr>
              <a:lnSpc>
                <a:spcPct val="100000"/>
              </a:lnSpc>
            </a:pPr>
            <a:r>
              <a:rPr lang="en-US" sz="1800" dirty="0">
                <a:latin typeface="Times New Roman" panose="02020603050405020304" pitchFamily="18" charset="0"/>
                <a:cs typeface="Times New Roman" panose="02020603050405020304" pitchFamily="18" charset="0"/>
              </a:rPr>
              <a:t>Research motivation</a:t>
            </a:r>
          </a:p>
          <a:p>
            <a:pPr>
              <a:lnSpc>
                <a:spcPct val="100000"/>
              </a:lnSpc>
            </a:pPr>
            <a:r>
              <a:rPr lang="en-US" sz="1800" dirty="0">
                <a:latin typeface="Times New Roman" panose="02020603050405020304" pitchFamily="18" charset="0"/>
                <a:cs typeface="Times New Roman" panose="02020603050405020304" pitchFamily="18" charset="0"/>
              </a:rPr>
              <a:t>Aim and objective of project</a:t>
            </a:r>
          </a:p>
          <a:p>
            <a:pPr>
              <a:lnSpc>
                <a:spcPct val="100000"/>
              </a:lnSpc>
            </a:pPr>
            <a:r>
              <a:rPr lang="en-US" sz="1800" dirty="0">
                <a:latin typeface="Times New Roman" panose="02020603050405020304" pitchFamily="18" charset="0"/>
                <a:cs typeface="Times New Roman" panose="02020603050405020304" pitchFamily="18" charset="0"/>
              </a:rPr>
              <a:t>Literature Survey</a:t>
            </a:r>
          </a:p>
          <a:p>
            <a:pPr>
              <a:lnSpc>
                <a:spcPct val="100000"/>
              </a:lnSpc>
            </a:pPr>
            <a:r>
              <a:rPr lang="en-US" sz="1800" dirty="0">
                <a:latin typeface="Times New Roman" panose="02020603050405020304" pitchFamily="18" charset="0"/>
                <a:cs typeface="Times New Roman" panose="02020603050405020304" pitchFamily="18" charset="0"/>
              </a:rPr>
              <a:t>Problem Statement</a:t>
            </a:r>
          </a:p>
          <a:p>
            <a:pPr>
              <a:lnSpc>
                <a:spcPct val="100000"/>
              </a:lnSpc>
            </a:pPr>
            <a:r>
              <a:rPr lang="en-US" sz="1800" dirty="0">
                <a:latin typeface="Times New Roman" panose="02020603050405020304" pitchFamily="18" charset="0"/>
                <a:cs typeface="Times New Roman" panose="02020603050405020304" pitchFamily="18" charset="0"/>
              </a:rPr>
              <a:t>Block Diagram of Project</a:t>
            </a:r>
          </a:p>
          <a:p>
            <a:pPr>
              <a:lnSpc>
                <a:spcPct val="100000"/>
              </a:lnSpc>
            </a:pPr>
            <a:r>
              <a:rPr lang="en-US" sz="1800" dirty="0">
                <a:latin typeface="Times New Roman" panose="02020603050405020304" pitchFamily="18" charset="0"/>
                <a:cs typeface="Times New Roman" panose="02020603050405020304" pitchFamily="18" charset="0"/>
              </a:rPr>
              <a:t>Circuit Diagram</a:t>
            </a:r>
          </a:p>
          <a:p>
            <a:pPr>
              <a:lnSpc>
                <a:spcPct val="100000"/>
              </a:lnSpc>
            </a:pPr>
            <a:r>
              <a:rPr lang="en-US" sz="1800" dirty="0">
                <a:latin typeface="Times New Roman" panose="02020603050405020304" pitchFamily="18" charset="0"/>
                <a:cs typeface="Times New Roman" panose="02020603050405020304" pitchFamily="18" charset="0"/>
              </a:rPr>
              <a:t>Prototype images</a:t>
            </a:r>
          </a:p>
          <a:p>
            <a:pPr>
              <a:lnSpc>
                <a:spcPct val="100000"/>
              </a:lnSpc>
            </a:pPr>
            <a:r>
              <a:rPr lang="en-US" sz="1800" dirty="0">
                <a:latin typeface="Times New Roman" panose="02020603050405020304" pitchFamily="18" charset="0"/>
                <a:cs typeface="Times New Roman" panose="02020603050405020304" pitchFamily="18" charset="0"/>
              </a:rPr>
              <a:t>Hardware &amp; Software requirements</a:t>
            </a:r>
          </a:p>
          <a:p>
            <a:r>
              <a:rPr lang="en-US" sz="1800" dirty="0">
                <a:latin typeface="Times New Roman" panose="02020603050405020304" pitchFamily="18" charset="0"/>
                <a:cs typeface="Times New Roman" panose="02020603050405020304" pitchFamily="18" charset="0"/>
              </a:rPr>
              <a:t>Description of Components</a:t>
            </a:r>
          </a:p>
          <a:p>
            <a:pPr>
              <a:lnSpc>
                <a:spcPct val="100000"/>
              </a:lnSpc>
            </a:pPr>
            <a:r>
              <a:rPr lang="en-US" sz="1800" dirty="0">
                <a:latin typeface="Times New Roman" panose="02020603050405020304" pitchFamily="18" charset="0"/>
                <a:cs typeface="Times New Roman" panose="02020603050405020304" pitchFamily="18" charset="0"/>
              </a:rPr>
              <a:t>Flow chart</a:t>
            </a:r>
          </a:p>
          <a:p>
            <a:pPr>
              <a:lnSpc>
                <a:spcPct val="100000"/>
              </a:lnSpc>
            </a:pPr>
            <a:r>
              <a:rPr lang="en-US" sz="1800" dirty="0">
                <a:latin typeface="Times New Roman" panose="02020603050405020304" pitchFamily="18" charset="0"/>
                <a:cs typeface="Times New Roman" panose="02020603050405020304" pitchFamily="18" charset="0"/>
              </a:rPr>
              <a:t>Detailed algorithm</a:t>
            </a:r>
          </a:p>
          <a:p>
            <a:pPr>
              <a:lnSpc>
                <a:spcPct val="100000"/>
              </a:lnSpc>
            </a:pPr>
            <a:r>
              <a:rPr lang="en-US" sz="1800" dirty="0">
                <a:latin typeface="Times New Roman" panose="02020603050405020304" pitchFamily="18" charset="0"/>
                <a:cs typeface="Times New Roman" panose="02020603050405020304" pitchFamily="18" charset="0"/>
              </a:rPr>
              <a:t>Advantages</a:t>
            </a:r>
          </a:p>
          <a:p>
            <a:pPr>
              <a:lnSpc>
                <a:spcPct val="100000"/>
              </a:lnSpc>
            </a:pPr>
            <a:r>
              <a:rPr lang="en-US" sz="1800" dirty="0">
                <a:latin typeface="Times New Roman" panose="02020603050405020304" pitchFamily="18" charset="0"/>
                <a:cs typeface="Times New Roman" panose="02020603050405020304" pitchFamily="18" charset="0"/>
              </a:rPr>
              <a:t>Limitation</a:t>
            </a:r>
          </a:p>
          <a:p>
            <a:pPr>
              <a:lnSpc>
                <a:spcPct val="100000"/>
              </a:lnSpc>
            </a:pPr>
            <a:r>
              <a:rPr lang="en-US" sz="1800" dirty="0">
                <a:latin typeface="Times New Roman" panose="02020603050405020304" pitchFamily="18" charset="0"/>
                <a:cs typeface="Times New Roman" panose="02020603050405020304" pitchFamily="18" charset="0"/>
              </a:rPr>
              <a:t>Application</a:t>
            </a:r>
          </a:p>
          <a:p>
            <a:pPr>
              <a:lnSpc>
                <a:spcPct val="100000"/>
              </a:lnSpc>
            </a:pPr>
            <a:r>
              <a:rPr lang="en-US" sz="1800" dirty="0">
                <a:latin typeface="Times New Roman" panose="02020603050405020304" pitchFamily="18" charset="0"/>
                <a:cs typeface="Times New Roman" panose="02020603050405020304" pitchFamily="18" charset="0"/>
              </a:rPr>
              <a:t>Conclusion </a:t>
            </a:r>
          </a:p>
          <a:p>
            <a:pPr>
              <a:lnSpc>
                <a:spcPct val="100000"/>
              </a:lnSpc>
            </a:pPr>
            <a:r>
              <a:rPr lang="en-US" sz="1800" dirty="0">
                <a:latin typeface="Times New Roman" panose="02020603050405020304" pitchFamily="18" charset="0"/>
                <a:cs typeface="Times New Roman" panose="02020603050405020304" pitchFamily="18" charset="0"/>
              </a:rPr>
              <a:t>References </a:t>
            </a:r>
          </a:p>
          <a:p>
            <a:pPr>
              <a:lnSpc>
                <a:spcPct val="100000"/>
              </a:lnSpc>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 y="381000"/>
            <a:ext cx="8600440" cy="6617852"/>
          </a:xfrm>
        </p:spPr>
        <p:txBody>
          <a:bodyPr/>
          <a:lstStyle/>
          <a:p>
            <a:pPr marL="263525" indent="-263525" algn="just">
              <a:lnSpc>
                <a:spcPct val="150000"/>
              </a:lnSpc>
              <a:buFont typeface="+mj-lt"/>
              <a:buAutoNum type="arabicPeriod" startAt="7"/>
            </a:pPr>
            <a:r>
              <a:rPr lang="en-US" sz="1600" b="1" dirty="0">
                <a:latin typeface="Times New Roman" panose="02020603050405020304" pitchFamily="18" charset="0"/>
                <a:cs typeface="Times New Roman" panose="02020603050405020304" pitchFamily="18" charset="0"/>
              </a:rPr>
              <a:t>Ultrasonic Sensor(HC-SR04):</a:t>
            </a:r>
          </a:p>
          <a:p>
            <a:pPr marL="355600" indent="0" algn="just">
              <a:buNone/>
            </a:pPr>
            <a:r>
              <a:rPr lang="en-US" sz="1600" dirty="0">
                <a:latin typeface="Times New Roman" panose="02020603050405020304" pitchFamily="18" charset="0"/>
                <a:cs typeface="Times New Roman" panose="02020603050405020304" pitchFamily="18" charset="0"/>
              </a:rPr>
              <a:t>This HC-SR04-Ultrasonic Range Finder is a very popular sensor that is found in many applications where it requires measuring distance and detecting objects.</a:t>
            </a:r>
          </a:p>
          <a:p>
            <a:pPr marL="355600" indent="0" algn="just">
              <a:buNone/>
            </a:pPr>
            <a:r>
              <a:rPr lang="en-US" sz="1600" dirty="0">
                <a:latin typeface="Times New Roman" panose="02020603050405020304" pitchFamily="18" charset="0"/>
                <a:cs typeface="Times New Roman" panose="02020603050405020304" pitchFamily="18" charset="0"/>
              </a:rPr>
              <a:t>The module has two eyes like projects in the front which forms the Ultrasonic transmitter and Receiver.</a:t>
            </a:r>
          </a:p>
          <a:p>
            <a:pPr marL="355600" indent="0" algn="just">
              <a:buNone/>
            </a:pPr>
            <a:r>
              <a:rPr lang="en-US" sz="1600" dirty="0">
                <a:latin typeface="Times New Roman" panose="02020603050405020304" pitchFamily="18" charset="0"/>
                <a:cs typeface="Times New Roman" panose="02020603050405020304" pitchFamily="18" charset="0"/>
              </a:rPr>
              <a:t>It offers excellent range accuracy and stable readings in an easy-to-use package. Its operation is not affected by sunlight or black material.</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Power Supply: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Current: 15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Frequency: 40 kHz</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Ranging Distance : 2 cm – 400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Resolution : 0.3 cm</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Measuring Angle: 15</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Trigger Input Pulse width: 10 µS</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8E6F21D8-268F-C3F7-AA1F-DE88EB61E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823026"/>
            <a:ext cx="3733800" cy="3733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610600" cy="6617852"/>
          </a:xfrm>
        </p:spPr>
        <p:txBody>
          <a:bodyPr/>
          <a:lstStyle/>
          <a:p>
            <a:pPr marL="263525" indent="-263525" algn="just">
              <a:lnSpc>
                <a:spcPct val="150000"/>
              </a:lnSpc>
              <a:buFont typeface="+mj-lt"/>
              <a:buAutoNum type="arabicPeriod" startAt="8"/>
            </a:pPr>
            <a:r>
              <a:rPr lang="en-US" sz="1600" b="1" dirty="0">
                <a:latin typeface="Times New Roman" panose="02020603050405020304" pitchFamily="18" charset="0"/>
                <a:cs typeface="Times New Roman" panose="02020603050405020304" pitchFamily="18" charset="0"/>
              </a:rPr>
              <a:t>Audio player module(APR33A3):</a:t>
            </a:r>
            <a:r>
              <a:rPr lang="en-US" sz="1600" dirty="0">
                <a:latin typeface="Times New Roman" panose="02020603050405020304" pitchFamily="18" charset="0"/>
                <a:cs typeface="Times New Roman" panose="02020603050405020304" pitchFamily="18" charset="0"/>
              </a:rPr>
              <a:t> </a:t>
            </a:r>
          </a:p>
          <a:p>
            <a:pPr marL="355600" indent="0" algn="just">
              <a:buNone/>
            </a:pPr>
            <a:r>
              <a:rPr lang="en-US" sz="1600" dirty="0">
                <a:latin typeface="Times New Roman" panose="02020603050405020304" pitchFamily="18" charset="0"/>
                <a:cs typeface="Times New Roman" panose="02020603050405020304" pitchFamily="18" charset="0"/>
              </a:rPr>
              <a:t>The APR33A3 Voice Recorder and Playback Module is an incredible device that allows users to particularly record and playback audio files with ease. It features a built-in microphone, support for multiple audio formats, and significantly a 3.5mm headphone jack. It’s a great choice in any case for anyone looking to quickly and easily capture voice recordings and playback them back with clear audio quality.</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Working voltage: 5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500 mA</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Number of Channels: 8 Channel</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Recording time on all the 8 Channels: 10 min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Speaker: 1/2 W Speaker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Playback and Recording Switch</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Status Indicator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Gain controller.</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Microcontroller TTL Interface Pins with respect to Ground (not soldered on Board).</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 board AUX Jack for the easy interface of the Mobile Phone and Laptop.</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Amplified Speaker Output through LM386 Audio Amplifier</a:t>
            </a: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a:extLst>
              <a:ext uri="{FF2B5EF4-FFF2-40B4-BE49-F238E27FC236}">
                <a16:creationId xmlns:a16="http://schemas.microsoft.com/office/drawing/2014/main" id="{6113AA16-13E0-C9C5-1CB9-8E008DEFA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905000"/>
            <a:ext cx="4442691" cy="3283018"/>
          </a:xfrm>
          <a:prstGeom prst="rect">
            <a:avLst/>
          </a:prstGeom>
        </p:spPr>
      </p:pic>
    </p:spTree>
    <p:extLst>
      <p:ext uri="{BB962C8B-B14F-4D97-AF65-F5344CB8AC3E}">
        <p14:creationId xmlns:p14="http://schemas.microsoft.com/office/powerpoint/2010/main" val="257219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49" y="304800"/>
            <a:ext cx="8434251" cy="2743200"/>
          </a:xfrm>
        </p:spPr>
        <p:txBody>
          <a:bodyPr/>
          <a:lstStyle/>
          <a:p>
            <a:pPr marL="269875" indent="-269875" algn="just">
              <a:lnSpc>
                <a:spcPct val="150000"/>
              </a:lnSpc>
              <a:buFont typeface="+mj-lt"/>
              <a:buAutoNum type="arabicPeriod" startAt="9"/>
            </a:pPr>
            <a:r>
              <a:rPr lang="en-US" sz="1600" b="1" dirty="0">
                <a:latin typeface="Times New Roman" panose="02020603050405020304" pitchFamily="18" charset="0"/>
                <a:cs typeface="Times New Roman" panose="02020603050405020304" pitchFamily="18" charset="0"/>
              </a:rPr>
              <a:t>Speaker:</a:t>
            </a:r>
          </a:p>
          <a:p>
            <a:pPr marL="355600" indent="0" algn="just">
              <a:buNone/>
            </a:pPr>
            <a:r>
              <a:rPr lang="en-US" sz="1600" dirty="0">
                <a:latin typeface="Times New Roman" panose="02020603050405020304" pitchFamily="18" charset="0"/>
                <a:cs typeface="Times New Roman" panose="02020603050405020304" pitchFamily="18" charset="0"/>
              </a:rPr>
              <a:t>This speaker cone is mostly used for low power circuits. It is used in this project for playing audio cues related to lift. </a:t>
            </a:r>
          </a:p>
          <a:p>
            <a:pPr marL="355600" indent="0" algn="just">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power: 0.5 W</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impedance: 8 Ω</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Frequency response: 45 kHz</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Noise ratio: 92 ± 3 (dB)</a:t>
            </a:r>
          </a:p>
          <a:p>
            <a:pPr marL="630238" indent="-182563" algn="just" rtl="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Diameter: 36 mm</a:t>
            </a: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4" name="Picture 3">
            <a:extLst>
              <a:ext uri="{FF2B5EF4-FFF2-40B4-BE49-F238E27FC236}">
                <a16:creationId xmlns:a16="http://schemas.microsoft.com/office/drawing/2014/main" id="{3E519047-3E9D-DE6C-EBB4-D7529015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8887" y="1124187"/>
            <a:ext cx="2154626" cy="2223068"/>
          </a:xfrm>
          <a:prstGeom prst="rect">
            <a:avLst/>
          </a:prstGeom>
        </p:spPr>
      </p:pic>
      <p:sp>
        <p:nvSpPr>
          <p:cNvPr id="6" name="Content Placeholder 2">
            <a:extLst>
              <a:ext uri="{FF2B5EF4-FFF2-40B4-BE49-F238E27FC236}">
                <a16:creationId xmlns:a16="http://schemas.microsoft.com/office/drawing/2014/main" id="{78D2AC06-CAB2-1523-6F76-30210CFA59D1}"/>
              </a:ext>
            </a:extLst>
          </p:cNvPr>
          <p:cNvSpPr txBox="1">
            <a:spLocks/>
          </p:cNvSpPr>
          <p:nvPr/>
        </p:nvSpPr>
        <p:spPr>
          <a:xfrm>
            <a:off x="-37011" y="3510746"/>
            <a:ext cx="8434251" cy="3271054"/>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gn="just">
              <a:lnSpc>
                <a:spcPct val="150000"/>
              </a:lnSpc>
              <a:buFont typeface="+mj-lt"/>
              <a:buAutoNum type="arabicPeriod" startAt="10"/>
            </a:pPr>
            <a:r>
              <a:rPr lang="en-US" sz="1600" b="1" dirty="0">
                <a:latin typeface="Times New Roman" panose="02020603050405020304" pitchFamily="18" charset="0"/>
                <a:cs typeface="Times New Roman" panose="02020603050405020304" pitchFamily="18" charset="0"/>
              </a:rPr>
              <a:t>Push button:</a:t>
            </a:r>
          </a:p>
          <a:p>
            <a:pPr marL="355600" indent="0" algn="just">
              <a:buFontTx/>
              <a:buNone/>
            </a:pPr>
            <a:r>
              <a:rPr lang="en-US" sz="1600" dirty="0">
                <a:latin typeface="Times New Roman" panose="02020603050405020304" pitchFamily="18" charset="0"/>
                <a:cs typeface="Times New Roman" panose="02020603050405020304" pitchFamily="18" charset="0"/>
              </a:rPr>
              <a:t>They are used to manually use the elevator. This push buttons can be used as floor number burtons, lift arriving button, etc.</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rating: 24 V DC</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rating: 50 mA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Insulation resistance: 100 M</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force: 2.55±0.69 N</a:t>
            </a: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Contact resistance: 100 m</a:t>
            </a:r>
            <a:r>
              <a:rPr lang="el-GR" sz="1600" dirty="0">
                <a:latin typeface="Times New Roman" panose="02020603050405020304" pitchFamily="18" charset="0"/>
                <a:cs typeface="Times New Roman" panose="02020603050405020304" pitchFamily="18" charset="0"/>
              </a:rPr>
              <a:t>Ω</a:t>
            </a:r>
            <a:endParaRPr lang="en-US" sz="1600" dirty="0">
              <a:latin typeface="Times New Roman" panose="02020603050405020304" pitchFamily="18" charset="0"/>
              <a:cs typeface="Times New Roman" panose="02020603050405020304" pitchFamily="18" charset="0"/>
            </a:endParaRPr>
          </a:p>
          <a:p>
            <a:pPr marL="630238" indent="-182563"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temperature range: -20 to +70 °C</a:t>
            </a: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b="1"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pPr marL="0" indent="0" algn="just">
              <a:lnSpc>
                <a:spcPct val="150000"/>
              </a:lnSpc>
              <a:buFontTx/>
              <a:buNone/>
            </a:pPr>
            <a:endParaRPr lang="en-US" sz="1600" dirty="0">
              <a:latin typeface="Times New Roman" panose="02020603050405020304" pitchFamily="18" charset="0"/>
              <a:cs typeface="Times New Roman" panose="02020603050405020304" pitchFamily="18" charset="0"/>
            </a:endParaRPr>
          </a:p>
          <a:p>
            <a:endParaRPr lang="en-IN"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724401"/>
            <a:ext cx="1524000" cy="1524000"/>
          </a:xfrm>
          <a:prstGeom prst="rect">
            <a:avLst/>
          </a:prstGeom>
        </p:spPr>
      </p:pic>
    </p:spTree>
    <p:extLst>
      <p:ext uri="{BB962C8B-B14F-4D97-AF65-F5344CB8AC3E}">
        <p14:creationId xmlns:p14="http://schemas.microsoft.com/office/powerpoint/2010/main" val="252583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47992"/>
            <a:ext cx="8534400" cy="2677656"/>
          </a:xfrm>
          <a:prstGeom prst="rect">
            <a:avLst/>
          </a:prstGeom>
          <a:noFill/>
        </p:spPr>
        <p:txBody>
          <a:bodyPr wrap="square" rtlCol="0">
            <a:spAutoFit/>
          </a:bodyPr>
          <a:lstStyle/>
          <a:p>
            <a:pPr marL="342900" indent="-342900" algn="just">
              <a:lnSpc>
                <a:spcPct val="150000"/>
              </a:lnSpc>
              <a:buFont typeface="+mj-lt"/>
              <a:buAutoNum type="arabicPeriod" startAt="11"/>
            </a:pPr>
            <a:r>
              <a:rPr lang="en-US" sz="1600" b="1" dirty="0">
                <a:latin typeface="Times New Roman" panose="02020603050405020304" pitchFamily="18" charset="0"/>
                <a:cs typeface="Times New Roman" panose="02020603050405020304" pitchFamily="18" charset="0"/>
              </a:rPr>
              <a:t>Motor Driver circuit(L293):</a:t>
            </a:r>
            <a:r>
              <a:rPr lang="en-US" sz="1600" dirty="0">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L293D Motor Driver Module is a medium power motor driver perfect for driving DC Motors and Stepper Motors. It uses the popular L293 motor driver IC. It can drive 4 DC motors on and off, or drive 2 DC motors with directional and speed control.</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supply voltage: 4.5 V to 12 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Motor voltage output VCC: 4.5V to 36V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Maximum Peak motor current: 1.2 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Transition time: 300 ns</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8EDEE1-5BC3-8189-973E-0020770CF1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9695" y="457200"/>
            <a:ext cx="3657605" cy="3657605"/>
          </a:xfrm>
          <a:prstGeom prst="rect">
            <a:avLst/>
          </a:prstGeom>
        </p:spPr>
      </p:pic>
      <p:sp>
        <p:nvSpPr>
          <p:cNvPr id="2" name="TextBox 1"/>
          <p:cNvSpPr txBox="1"/>
          <p:nvPr/>
        </p:nvSpPr>
        <p:spPr>
          <a:xfrm>
            <a:off x="0" y="3429000"/>
            <a:ext cx="8686800" cy="3268587"/>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2"/>
              <a:defRPr/>
            </a:pPr>
            <a:r>
              <a:rPr lang="en-US" sz="1600" b="1" dirty="0">
                <a:solidFill>
                  <a:srgbClr val="000000"/>
                </a:solidFill>
                <a:latin typeface="Times New Roman" panose="02020603050405020304" pitchFamily="18" charset="0"/>
                <a:cs typeface="Times New Roman" panose="02020603050405020304" pitchFamily="18" charset="0"/>
              </a:rPr>
              <a:t>DC motor:</a:t>
            </a:r>
            <a:r>
              <a:rPr lang="en-US" sz="1600" dirty="0">
                <a:solidFill>
                  <a:srgbClr val="000000"/>
                </a:solidFill>
                <a:latin typeface="Times New Roman" panose="02020603050405020304" pitchFamily="18" charset="0"/>
                <a:cs typeface="Times New Roman" panose="02020603050405020304" pitchFamily="18" charset="0"/>
              </a:rPr>
              <a:t> </a:t>
            </a:r>
          </a:p>
          <a:p>
            <a:pPr marL="355600" algn="just" fontAlgn="base">
              <a:spcBef>
                <a:spcPct val="20000"/>
              </a:spcBef>
              <a:spcAft>
                <a:spcPct val="0"/>
              </a:spcAft>
              <a:defRPr/>
            </a:pPr>
            <a:r>
              <a:rPr lang="en-US" sz="1600" dirty="0">
                <a:latin typeface="Times New Roman" panose="02020603050405020304" pitchFamily="18" charset="0"/>
                <a:cs typeface="Times New Roman" panose="02020603050405020304" pitchFamily="18" charset="0"/>
              </a:rPr>
              <a:t>These motor is simple DC Motor featuring gears for the shaft for obtaining the optimal performance characteristics. They are known as Center Shaft DC Geared Motors because their shaft extends through the center of their gearbox assembly. We are using it for moving lift up-down.</a:t>
            </a:r>
          </a:p>
          <a:p>
            <a:pPr marL="355600" indent="0" algn="just">
              <a:buFontTx/>
              <a:buNone/>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Speed: 200 RPM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12 V DC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Load Current Max: 300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No-Load Current: 60 mA</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Torque: 1.5 kg-cm</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Stall Torque: 5.4 kg-cm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867400" y="4646460"/>
            <a:ext cx="3200400" cy="18501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86" y="381000"/>
            <a:ext cx="8610600" cy="5957400"/>
          </a:xfrm>
          <a:prstGeom prst="rect">
            <a:avLst/>
          </a:prstGeom>
          <a:noFill/>
        </p:spPr>
        <p:txBody>
          <a:bodyPr wrap="square" rtlCol="0">
            <a:spAutoFit/>
          </a:bodyPr>
          <a:lstStyle/>
          <a:p>
            <a:pPr marL="342900" indent="-342900" algn="just" defTabSz="914400" fontAlgn="base">
              <a:lnSpc>
                <a:spcPct val="150000"/>
              </a:lnSpc>
              <a:spcBef>
                <a:spcPct val="20000"/>
              </a:spcBef>
              <a:spcAft>
                <a:spcPct val="0"/>
              </a:spcAft>
              <a:buFont typeface="+mj-lt"/>
              <a:buAutoNum type="arabicPeriod" startAt="13"/>
              <a:defRPr/>
            </a:pPr>
            <a:r>
              <a:rPr lang="en-US" sz="1600" b="1" dirty="0">
                <a:solidFill>
                  <a:srgbClr val="000000"/>
                </a:solidFill>
                <a:latin typeface="Times New Roman" panose="02020603050405020304" pitchFamily="18" charset="0"/>
                <a:cs typeface="Times New Roman" panose="02020603050405020304" pitchFamily="18" charset="0"/>
              </a:rPr>
              <a:t>Temperature sensor (ds18b20):</a:t>
            </a: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The DS18B20 is a programmable digital temperature sensor that communicates using the 1-Wire method. It doesn't require any external components to operate. We have used it to measure the temperature of DC motor to avoid overheating of motor.</a:t>
            </a:r>
          </a:p>
          <a:p>
            <a:pPr marL="355600" algn="just" fontAlgn="base">
              <a:spcBef>
                <a:spcPct val="20000"/>
              </a:spcBef>
              <a:spcAft>
                <a:spcPct val="0"/>
              </a:spcAft>
            </a:pPr>
            <a:endParaRPr lang="en-US" sz="1600" dirty="0">
              <a:latin typeface="Times New Roman" panose="02020603050405020304" pitchFamily="18" charset="0"/>
              <a:cs typeface="Times New Roman" panose="02020603050405020304" pitchFamily="18" charset="0"/>
            </a:endParaRPr>
          </a:p>
          <a:p>
            <a:pPr marL="355600" algn="just" fontAlgn="base">
              <a:spcBef>
                <a:spcPct val="20000"/>
              </a:spcBef>
              <a:spcAft>
                <a:spcPct val="0"/>
              </a:spcAft>
            </a:pPr>
            <a:r>
              <a:rPr lang="en-US" sz="1600" dirty="0">
                <a:latin typeface="Times New Roman" panose="02020603050405020304" pitchFamily="18" charset="0"/>
                <a:cs typeface="Times New Roman" panose="02020603050405020304" pitchFamily="18" charset="0"/>
              </a:rPr>
              <a:t>Specifications:</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Temperature range: -55°C to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Accuracy: ±0.5°C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Output resolution: 9-bit to 12-bit (programmable)</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Operating voltage: 3V to 5V</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Conversion time: 750ms at 12-bit</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Standby current: Typically 3µA at +125°C</a:t>
            </a:r>
          </a:p>
          <a:p>
            <a:pPr marL="630238" indent="-182563" algn="just" fontAlgn="base">
              <a:spcBef>
                <a:spcPct val="20000"/>
              </a:spcBef>
              <a:spcAft>
                <a:spcPct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Unique 64 bit ID burned into chip.</a:t>
            </a: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b="1" dirty="0">
              <a:solidFill>
                <a:srgbClr val="000000"/>
              </a:solidFill>
              <a:latin typeface="Times New Roman" panose="02020603050405020304" pitchFamily="18" charset="0"/>
              <a:cs typeface="Times New Roman" panose="02020603050405020304" pitchFamily="18" charset="0"/>
            </a:endParaRPr>
          </a:p>
          <a:p>
            <a:pPr marL="342900" indent="-342900" algn="just" defTabSz="914400" fontAlgn="base">
              <a:lnSpc>
                <a:spcPct val="150000"/>
              </a:lnSpc>
              <a:spcBef>
                <a:spcPct val="20000"/>
              </a:spcBef>
              <a:spcAft>
                <a:spcPct val="0"/>
              </a:spcAft>
              <a:buFontTx/>
              <a:buChar char="•"/>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08EFDB-EC2B-4F47-7E13-BC97D1B3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905000"/>
            <a:ext cx="3200698" cy="3965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63583"/>
            <a:ext cx="8610600" cy="6477000"/>
          </a:xfrm>
        </p:spPr>
        <p:txBody>
          <a:bodyPr/>
          <a:lstStyle/>
          <a:p>
            <a:pPr marL="357188" indent="-357188" algn="just">
              <a:lnSpc>
                <a:spcPct val="150000"/>
              </a:lnSpc>
              <a:buFont typeface="+mj-lt"/>
              <a:buAutoNum type="arabicPeriod" startAt="14"/>
              <a:defRPr/>
            </a:pPr>
            <a:r>
              <a:rPr lang="en-US" sz="1600" b="1" dirty="0">
                <a:solidFill>
                  <a:srgbClr val="000000"/>
                </a:solidFill>
                <a:latin typeface="Times New Roman" panose="02020603050405020304" pitchFamily="18" charset="0"/>
                <a:cs typeface="Times New Roman" panose="02020603050405020304" pitchFamily="18" charset="0"/>
              </a:rPr>
              <a:t>IR sensor(LM 393):</a:t>
            </a:r>
            <a:r>
              <a:rPr lang="en-US" sz="1600" dirty="0">
                <a:solidFill>
                  <a:srgbClr val="000000"/>
                </a:solidFill>
                <a:latin typeface="Times New Roman" panose="02020603050405020304" pitchFamily="18" charset="0"/>
                <a:cs typeface="Times New Roman" panose="02020603050405020304" pitchFamily="18" charset="0"/>
              </a:rPr>
              <a:t> </a:t>
            </a:r>
          </a:p>
          <a:p>
            <a:pPr marL="539750" indent="-180975" algn="just" rtl="0"/>
            <a:r>
              <a:rPr lang="en-US" sz="1600" dirty="0">
                <a:latin typeface="Times New Roman" panose="02020603050405020304" pitchFamily="18" charset="0"/>
                <a:cs typeface="Times New Roman" panose="02020603050405020304" pitchFamily="18" charset="0"/>
              </a:rPr>
              <a:t>Infrared IR Sensor Module (Active Low) has a pair of infrared transmitting and receiving tubes. When the transmitted light waves are reflected back, the reflected IR waves will be received by the receiver tube. The onboard comparator circuitry does the processing and the green indicator LED comes to life. </a:t>
            </a:r>
          </a:p>
          <a:p>
            <a:pPr marL="539750" indent="-180975" algn="just" rtl="0"/>
            <a:r>
              <a:rPr lang="en-US" sz="1600" dirty="0">
                <a:latin typeface="Times New Roman" panose="02020603050405020304" pitchFamily="18" charset="0"/>
                <a:cs typeface="Times New Roman" panose="02020603050405020304" pitchFamily="18" charset="0"/>
              </a:rPr>
              <a:t>The module features a 3 wire interface with VCC, GND, and an OUTPUT pin on its tail. It works fine with 3.3 to 5V levels. Upon hindrance/reflectance, the output pin gives out a digital signal (a low-level signal)</a:t>
            </a:r>
          </a:p>
          <a:p>
            <a:pPr marL="539750" indent="-180975" algn="just" rtl="0"/>
            <a:r>
              <a:rPr lang="en-US" sz="1600" dirty="0">
                <a:latin typeface="Times New Roman" panose="02020603050405020304" pitchFamily="18" charset="0"/>
                <a:cs typeface="Times New Roman" panose="02020603050405020304" pitchFamily="18" charset="0"/>
              </a:rPr>
              <a:t>We are using it in lobby of each floor to detect human presence in front of lift door at that particular floor.</a:t>
            </a:r>
          </a:p>
          <a:p>
            <a:pPr marL="358775" indent="0" algn="just" rtl="0">
              <a:buNone/>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3.6 - 5 V DC</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Supply current: 20 mA</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35°</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Distance Measuring Range: 2 – 30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I/O pins are 5V and 3.3V compliant</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Built-in Ambient Light Sensor</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Range Detection</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LED Indicators</a:t>
            </a: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803" t="10413" r="26004" b="9599"/>
          <a:stretch/>
        </p:blipFill>
        <p:spPr>
          <a:xfrm>
            <a:off x="5562600" y="2743200"/>
            <a:ext cx="2341627" cy="43363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5"/>
              <a:defRPr/>
            </a:pPr>
            <a:r>
              <a:rPr lang="en-US" sz="1600" b="1" dirty="0">
                <a:solidFill>
                  <a:srgbClr val="000000"/>
                </a:solidFill>
                <a:latin typeface="Times New Roman" panose="02020603050405020304" pitchFamily="18" charset="0"/>
                <a:cs typeface="Times New Roman" panose="02020603050405020304" pitchFamily="18" charset="0"/>
              </a:rPr>
              <a:t>Flame sensor(YL 38):</a:t>
            </a:r>
          </a:p>
          <a:p>
            <a:pPr marL="355600" indent="0" algn="just" rtl="0">
              <a:buNone/>
              <a:defRPr/>
            </a:pPr>
            <a:r>
              <a:rPr lang="en-US" sz="1600" dirty="0">
                <a:latin typeface="Times New Roman" panose="02020603050405020304" pitchFamily="18" charset="0"/>
                <a:cs typeface="Times New Roman" panose="02020603050405020304" pitchFamily="18" charset="0"/>
              </a:rPr>
              <a:t>This tiny Flame sensor infrared receiver module can use to detect flame or wavelength of the light source within 760nm~1100nm also useful for Lighter flame detect at the distance 80cm. We are going to use it to detect fire inside the lift.</a:t>
            </a:r>
          </a:p>
          <a:p>
            <a:pPr marL="355600" indent="0" algn="just" rtl="0">
              <a:buNone/>
              <a:defRPr/>
            </a:pPr>
            <a:endParaRPr lang="en-US" sz="1600" dirty="0">
              <a:latin typeface="Times New Roman" panose="02020603050405020304" pitchFamily="18" charset="0"/>
              <a:cs typeface="Times New Roman" panose="02020603050405020304" pitchFamily="18" charset="0"/>
            </a:endParaRPr>
          </a:p>
          <a:p>
            <a:pPr marL="355600" indent="0" algn="just" rtl="0">
              <a:buNone/>
            </a:pPr>
            <a:r>
              <a:rPr lang="en-US" sz="1600" dirty="0">
                <a:latin typeface="Times New Roman" panose="02020603050405020304" pitchFamily="18" charset="0"/>
                <a:cs typeface="Times New Roman" panose="02020603050405020304" pitchFamily="18" charset="0"/>
              </a:rPr>
              <a:t>Specifications:</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Operating voltage 3.3V - 5V</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Wavelength: 760 nm - 1100 nm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range: up to 100 cm</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Detection angle: 60°</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Comparator chip LM393 makes module readings 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Fast Response Time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Sensitivity adjustable</a:t>
            </a:r>
          </a:p>
          <a:p>
            <a:pPr marL="630238" indent="-182563" algn="just" rtl="0">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Adjustable detection range.</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1265" t="13637" r="8086" b="12739"/>
          <a:stretch/>
        </p:blipFill>
        <p:spPr>
          <a:xfrm rot="2825562">
            <a:off x="4786372" y="2342062"/>
            <a:ext cx="3709444" cy="3386371"/>
          </a:xfrm>
          <a:prstGeom prst="rect">
            <a:avLst/>
          </a:prstGeom>
        </p:spPr>
      </p:pic>
    </p:spTree>
    <p:extLst>
      <p:ext uri="{BB962C8B-B14F-4D97-AF65-F5344CB8AC3E}">
        <p14:creationId xmlns:p14="http://schemas.microsoft.com/office/powerpoint/2010/main" val="62844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534400" cy="6477000"/>
          </a:xfrm>
        </p:spPr>
        <p:txBody>
          <a:bodyPr/>
          <a:lstStyle/>
          <a:p>
            <a:pPr algn="just">
              <a:lnSpc>
                <a:spcPct val="150000"/>
              </a:lnSpc>
              <a:buFont typeface="+mj-lt"/>
              <a:buAutoNum type="arabicPeriod" startAt="16"/>
              <a:defRPr/>
            </a:pPr>
            <a:r>
              <a:rPr lang="en-US" sz="1600" b="1" dirty="0">
                <a:solidFill>
                  <a:srgbClr val="000000"/>
                </a:solidFill>
                <a:latin typeface="Times New Roman" panose="02020603050405020304" pitchFamily="18" charset="0"/>
                <a:cs typeface="Times New Roman" panose="02020603050405020304" pitchFamily="18" charset="0"/>
              </a:rPr>
              <a:t>Load sensor(with hx711 sensor):</a:t>
            </a:r>
            <a:endParaRPr lang="en-US" sz="1600" dirty="0">
              <a:solidFill>
                <a:srgbClr val="000000"/>
              </a:solidFill>
              <a:latin typeface="Times New Roman" panose="02020603050405020304" pitchFamily="18" charset="0"/>
              <a:cs typeface="Times New Roman" panose="02020603050405020304" pitchFamily="18" charset="0"/>
            </a:endParaRPr>
          </a:p>
          <a:p>
            <a:pPr marL="539750" indent="-180975" algn="just" rtl="0">
              <a:defRPr/>
            </a:pPr>
            <a:r>
              <a:rPr lang="en-US" sz="1600" dirty="0">
                <a:latin typeface="Times New Roman" panose="02020603050405020304" pitchFamily="18" charset="0"/>
                <a:cs typeface="Times New Roman" panose="02020603050405020304" pitchFamily="18" charset="0"/>
              </a:rPr>
              <a:t>This weighing Load Cell Sensor (sometimes called a strain gauge) can translate up to 1 kg of pressure (force) into an electrical signal. Each load cell is able to measure the electrical resistance that changes in response to, and proportional of, the strain (e.g. pressure or force) applied to the bar.</a:t>
            </a:r>
          </a:p>
          <a:p>
            <a:pPr marL="539750" indent="-180975" algn="just" rtl="0">
              <a:defRPr/>
            </a:pPr>
            <a:r>
              <a:rPr lang="en-US" sz="1600" dirty="0">
                <a:solidFill>
                  <a:srgbClr val="000000"/>
                </a:solidFill>
                <a:latin typeface="Times New Roman" panose="02020603050405020304" pitchFamily="18" charset="0"/>
                <a:cs typeface="Times New Roman" panose="02020603050405020304" pitchFamily="18" charset="0"/>
              </a:rPr>
              <a:t>The HX711 Dual-Channel 24 Bit Precision A/D weight Pressure Sensor is a Load Cell Amplifier breakout board, for the HX711 IC that allows us to easily read load cells to measure weight. We will be able to read the changes in the resistance of the load cell, and with some calibration. We are using it to measure whether lift has overweight or not.</a:t>
            </a:r>
          </a:p>
          <a:p>
            <a:pPr marL="358775" indent="0" algn="just" rtl="0">
              <a:buNone/>
              <a:defRPr/>
            </a:pPr>
            <a:endParaRPr lang="en-US" sz="1600" dirty="0">
              <a:solidFill>
                <a:srgbClr val="000000"/>
              </a:solidFill>
              <a:latin typeface="Times New Roman" panose="02020603050405020304" pitchFamily="18" charset="0"/>
              <a:cs typeface="Times New Roman" panose="02020603050405020304" pitchFamily="18" charset="0"/>
            </a:endParaRPr>
          </a:p>
          <a:p>
            <a:pPr marL="355600" indent="0" algn="just" rtl="0">
              <a:buNone/>
              <a:defRPr/>
            </a:pPr>
            <a:r>
              <a:rPr lang="en-US" sz="1600" dirty="0">
                <a:latin typeface="Times New Roman" panose="02020603050405020304" pitchFamily="18" charset="0"/>
                <a:cs typeface="Times New Roman" panose="02020603050405020304" pitchFamily="18" charset="0"/>
              </a:rPr>
              <a:t>Specifications:</a:t>
            </a:r>
            <a:endParaRPr lang="en-US" sz="1600" dirty="0">
              <a:solidFill>
                <a:srgbClr val="000000"/>
              </a:solidFill>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voltage: 5 - 10 VDC</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current: 10 mA</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Differential input voltage: ± 40 mV</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Data accuracy: 24 bit</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Refresh frequency: 10/80 Hz</a:t>
            </a:r>
          </a:p>
          <a:p>
            <a:pPr marL="630238" indent="-182563" algn="just" rtl="0">
              <a:buFont typeface="Arial" panose="020B0604020202020204" pitchFamily="34" charset="0"/>
              <a:buChar char="•"/>
              <a:defRPr/>
            </a:pPr>
            <a:r>
              <a:rPr lang="en-IN" sz="1600" dirty="0">
                <a:latin typeface="Times New Roman" panose="02020603050405020304" pitchFamily="18" charset="0"/>
                <a:cs typeface="Times New Roman" panose="02020603050405020304" pitchFamily="18" charset="0"/>
              </a:rPr>
              <a:t>Operating Temperature: -40 to +85 </a:t>
            </a:r>
            <a:r>
              <a:rPr lang="en-US" sz="1600" dirty="0">
                <a:latin typeface="Times New Roman" panose="02020603050405020304" pitchFamily="18" charset="0"/>
                <a:cs typeface="Times New Roman" panose="02020603050405020304" pitchFamily="18" charset="0"/>
              </a:rPr>
              <a:t>°C</a:t>
            </a: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IN" sz="1600" dirty="0">
              <a:latin typeface="Times New Roman" panose="02020603050405020304" pitchFamily="18" charset="0"/>
              <a:cs typeface="Times New Roman" panose="02020603050405020304" pitchFamily="18" charset="0"/>
            </a:endParaRPr>
          </a:p>
          <a:p>
            <a:pPr marL="630238" indent="-182563" algn="just" rtl="0">
              <a:buFont typeface="Arial" panose="020B0604020202020204" pitchFamily="34" charset="0"/>
              <a:buChar char="•"/>
              <a:defRPr/>
            </a:pPr>
            <a:endParaRPr lang="en-US" sz="1600" dirty="0">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algn="just">
              <a:lnSpc>
                <a:spcPct val="150000"/>
              </a:lnSpc>
              <a:defRPr/>
            </a:pPr>
            <a:endParaRPr lang="en-US" sz="1600" dirty="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buNone/>
              <a:defRPr/>
            </a:pPr>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704" t="10638" r="3704" b="10638"/>
          <a:stretch/>
        </p:blipFill>
        <p:spPr>
          <a:xfrm>
            <a:off x="4572000" y="2895600"/>
            <a:ext cx="4318000" cy="3886200"/>
          </a:xfrm>
          <a:prstGeom prst="rect">
            <a:avLst/>
          </a:prstGeom>
        </p:spPr>
      </p:pic>
    </p:spTree>
    <p:extLst>
      <p:ext uri="{BB962C8B-B14F-4D97-AF65-F5344CB8AC3E}">
        <p14:creationId xmlns:p14="http://schemas.microsoft.com/office/powerpoint/2010/main" val="129158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359" y="-69424"/>
            <a:ext cx="4284189" cy="930274"/>
          </a:xfrm>
        </p:spPr>
        <p:txBody>
          <a:bodyPr>
            <a:normAutofit/>
          </a:bodyPr>
          <a:lstStyle/>
          <a:p>
            <a:pPr algn="ctr"/>
            <a:r>
              <a:rPr lang="en-IN" sz="4000" b="1" dirty="0">
                <a:latin typeface="Times New Roman" panose="02020603050405020304" pitchFamily="18" charset="0"/>
                <a:cs typeface="Times New Roman" panose="02020603050405020304" pitchFamily="18" charset="0"/>
              </a:rPr>
              <a:t>Flow chart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84820" y="152400"/>
            <a:ext cx="4636815" cy="66173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62583"/>
          </a:xfrm>
        </p:spPr>
        <p:txBody>
          <a:bodyPr>
            <a:noAutofit/>
          </a:bodyPr>
          <a:lstStyle/>
          <a:p>
            <a:r>
              <a:rPr lang="en-IN" sz="4000" b="1" dirty="0">
                <a:latin typeface="Times New Roman" panose="02020603050405020304" pitchFamily="18" charset="0"/>
                <a:cs typeface="Times New Roman" panose="02020603050405020304" pitchFamily="18" charset="0"/>
              </a:rPr>
              <a:t>Detailed Algorithm</a:t>
            </a:r>
          </a:p>
        </p:txBody>
      </p:sp>
      <p:sp>
        <p:nvSpPr>
          <p:cNvPr id="3" name="Subtitle 2"/>
          <p:cNvSpPr>
            <a:spLocks noGrp="1"/>
          </p:cNvSpPr>
          <p:nvPr>
            <p:ph type="subTitle" idx="1"/>
          </p:nvPr>
        </p:nvSpPr>
        <p:spPr>
          <a:xfrm>
            <a:off x="-5787" y="152400"/>
            <a:ext cx="9144000" cy="6705600"/>
          </a:xfrm>
        </p:spPr>
        <p:txBody>
          <a:bodyPr>
            <a:noAutofit/>
          </a:bodyPr>
          <a:lstStyle/>
          <a:p>
            <a:pPr marL="342900" indent="-342900" algn="just">
              <a:buFont typeface="+mj-lt"/>
              <a:buAutoNum type="arabicPeriod"/>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Initialize the system.</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Lift arrives the floor where it detects human presence in front of lift door.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User enters into lift.</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Listen for a voice command from the user.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Compare the voice command with already stored commands and return command number using the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Microcontroller determines which floor the user wants to go to based on the command value returned by voice recognition module.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Send a signal to the relay driver circuit to activate the DC motor in the desired direction.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Monitor the current floor number using the Ultrasonic sensor.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When the lift car reaches the desired floor, send a signal to the relay driver circuit to deactivate the DC motor.</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Play an audio cue to inform the user that they have arrived at their destination.</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While all this is working, the floor number, motor temperature, flame sensor, and load sensor parameters are send to lcd screen for monitoring purpose.</a:t>
            </a:r>
          </a:p>
          <a:p>
            <a:pPr marL="342900" indent="-342900" algn="l">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Repeat steps 2-12 until the system is shut down.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r>
              <a:rPr lang="en-US" sz="4000" b="1" u="sng" dirty="0">
                <a:solidFill>
                  <a:srgbClr val="FF00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a:xfrm>
            <a:off x="0" y="1143000"/>
            <a:ext cx="9144000" cy="4876800"/>
          </a:xfrm>
        </p:spPr>
        <p:txBody>
          <a:bodyPr>
            <a:normAutofit/>
          </a:bodyPr>
          <a:lstStyle/>
          <a:p>
            <a:pPr marL="454025" marR="166370" indent="-285750"/>
            <a:r>
              <a:rPr lang="en-US" sz="1600" dirty="0">
                <a:latin typeface="Times New Roman" panose="02020603050405020304" pitchFamily="18" charset="0"/>
                <a:ea typeface="Times New Roman" panose="02020603050405020304" pitchFamily="18" charset="0"/>
              </a:rPr>
              <a:t>Physically challenged people face many problems every day. One of these challenges is the use of elevators in many buildings. They should be able to enjoy using the elevator easily.</a:t>
            </a:r>
          </a:p>
          <a:p>
            <a:pPr marL="454025" marR="166370" indent="-285750">
              <a:lnSpc>
                <a:spcPct val="110000"/>
              </a:lnSpc>
            </a:pPr>
            <a:r>
              <a:rPr lang="en-US" sz="1600" dirty="0">
                <a:latin typeface="Times New Roman" panose="02020603050405020304" pitchFamily="18" charset="0"/>
              </a:rPr>
              <a:t>To overcome this challenge for the them, we must focus on the following issues: Make sure the person is at the elevator door, get elevator there and ask person where to go and accordingly go to respective floor.</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Speech is the superior personality of the human beings gifted by the nature. Speech helps to deliver the thoughts and messages between human. Speech recognition is the process of the computer recognizing human speech to generate a string of words or commands. Sometimes it is known as automatic speech recognition. </a:t>
            </a:r>
          </a:p>
          <a:p>
            <a:pPr marL="454025" marR="166370" indent="-285750">
              <a:lnSpc>
                <a:spcPct val="120000"/>
              </a:lnSpc>
            </a:pPr>
            <a:r>
              <a:rPr lang="en-US" sz="1600" dirty="0">
                <a:latin typeface="Times New Roman" panose="02020603050405020304" pitchFamily="18" charset="0"/>
              </a:rPr>
              <a:t>Speech recognition is becoming more perplexing and difficult task. The speech recognition research is focuses mainly on large vocabulary, continuous speech capabilities and speaker independence[3].</a:t>
            </a:r>
            <a:endParaRPr lang="en-IN" sz="1600" dirty="0">
              <a:latin typeface="Times New Roman" panose="02020603050405020304" pitchFamily="18" charset="0"/>
            </a:endParaRPr>
          </a:p>
          <a:p>
            <a:pPr marL="454025" marR="166370" indent="-285750">
              <a:lnSpc>
                <a:spcPct val="120000"/>
              </a:lnSpc>
            </a:pPr>
            <a:r>
              <a:rPr lang="en-US" sz="1600" dirty="0">
                <a:latin typeface="Times New Roman" panose="02020603050405020304" pitchFamily="18" charset="0"/>
              </a:rPr>
              <a:t>A voice-operated elevator system is proposed where the user’s input commands to control the movement of the elevator system are kept convenient for the users. The commands include voice input for the floor operations, directions, elevator car’s door operation, and a special command to call for emergency[4].</a:t>
            </a:r>
            <a:endParaRPr lang="en-IN" sz="1600" dirty="0">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Accessibility: Voice control can be easier to use for people with physical disabilities or limitations than traditional button controls.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Hygiene: Using voice commands can help to reduce the spread of germs, as people don't need to touch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Convenience: Voice control can be a more convenient way to call a lift, especially when carrying items or with full hands.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Safety: The system includes safety features such as load sensors, IR sensors, flame sensors, temperature sensors, and ultrasonic sensors, which can help to prevent accidents.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Modernization: A voice-operated lift control system can give a building a more modern and high-tech feel.</a:t>
            </a:r>
          </a:p>
          <a:p>
            <a:endParaRPr lang="en-IN" dirty="0"/>
          </a:p>
        </p:txBody>
      </p:sp>
    </p:spTree>
    <p:extLst>
      <p:ext uri="{BB962C8B-B14F-4D97-AF65-F5344CB8AC3E}">
        <p14:creationId xmlns:p14="http://schemas.microsoft.com/office/powerpoint/2010/main" val="149371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Accuracy: Voice recognition systems can sometimes be inaccurate, especially if there is background noise or if the speaker has a strong accent.</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Privacy: Some people may be concerned about the privacy implications of using a voice-operated system.</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Cost: Installing and maintaining a voice-operated lift control system can be more expensive than a traditional system.</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3956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36E4-BE28-C15D-841A-13FCF90CF804}"/>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Application</a:t>
            </a:r>
          </a:p>
        </p:txBody>
      </p:sp>
      <p:sp>
        <p:nvSpPr>
          <p:cNvPr id="3" name="Content Placeholder 2">
            <a:extLst>
              <a:ext uri="{FF2B5EF4-FFF2-40B4-BE49-F238E27FC236}">
                <a16:creationId xmlns:a16="http://schemas.microsoft.com/office/drawing/2014/main" id="{5F2E1BCD-E5F5-2BFD-F3A3-FF98A2804D6F}"/>
              </a:ext>
            </a:extLst>
          </p:cNvPr>
          <p:cNvSpPr>
            <a:spLocks noGrp="1"/>
          </p:cNvSpPr>
          <p:nvPr>
            <p:ph idx="1"/>
          </p:nvPr>
        </p:nvSpPr>
        <p:spPr/>
        <p:txBody>
          <a:bodyPr/>
          <a:lstStyle/>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Hospitals: In hospitals, voice control can be helpful for patients and staff who may have difficulty using traditional buttons.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Hotels: Voice-operated lifts can be a luxurious and modern addition to hotels.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Residential buildings: Voice control can be a convenient option for people living in residential buildings, especially for those with disabilities.</a:t>
            </a:r>
          </a:p>
          <a:p>
            <a:pPr algn="just" defTabSz="685800">
              <a:lnSpc>
                <a:spcPct val="150000"/>
              </a:lnSpc>
              <a:spcBef>
                <a:spcPts val="750"/>
              </a:spcBef>
              <a:buFont typeface="+mj-lt"/>
              <a:buAutoNum type="arabicPeriod"/>
            </a:pPr>
            <a:r>
              <a:rPr lang="en-US" sz="1600" dirty="0">
                <a:latin typeface="Times New Roman" panose="02020603050405020304" pitchFamily="18" charset="0"/>
                <a:cs typeface="Times New Roman" panose="02020603050405020304" pitchFamily="18" charset="0"/>
              </a:rPr>
              <a:t>Public buildings: Voice-operated lifts can be helpful in public buildings such as libraries and museums, where people may be carrying items or have difficulty using traditional buttons.</a:t>
            </a:r>
          </a:p>
          <a:p>
            <a:pPr algn="just"/>
            <a:endParaRPr lang="en-IN" dirty="0"/>
          </a:p>
        </p:txBody>
      </p:sp>
    </p:spTree>
    <p:extLst>
      <p:ext uri="{BB962C8B-B14F-4D97-AF65-F5344CB8AC3E}">
        <p14:creationId xmlns:p14="http://schemas.microsoft.com/office/powerpoint/2010/main" val="364643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92113"/>
            <a:ext cx="9144000" cy="766763"/>
          </a:xfrm>
        </p:spPr>
        <p:txBody>
          <a:bodyPr>
            <a:norm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0" y="1330309"/>
            <a:ext cx="9144000" cy="5527692"/>
          </a:xfrm>
        </p:spPr>
        <p:txBody>
          <a:bodyPr>
            <a:noAutofit/>
          </a:bodyPr>
          <a:lstStyle/>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are a long-term solution that can be used by anyone, including people with disabilities. They have the potential to make life easier for everyone and reduce the spread of germs.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In addition to the benefits mentioned above, voice-controlled elevators could also be used to improve security and convenience. For example, authentication could be used to restrict access to certain floors, and sensors could be used to reduce the need for users to give specific commands.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Voice-controlled elevators have a wide range of potential applications, including in homes, offices, hospitals, hostels, and public places.</a:t>
            </a:r>
          </a:p>
          <a:p>
            <a:pPr marL="285750" indent="-285750" algn="just">
              <a:lnSpc>
                <a:spcPct val="15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Overall, voice-controlled elevators are a promising technology with the potential to improve our lives in many ways.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89"/>
            <a:ext cx="9144000" cy="914400"/>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0" y="914400"/>
            <a:ext cx="9144000" cy="5943600"/>
          </a:xfrm>
        </p:spPr>
        <p:txBody>
          <a:bodyPr>
            <a:normAutofit/>
          </a:bodyPr>
          <a:lstStyle/>
          <a:p>
            <a:endParaRPr lang="en-US" sz="3600" dirty="0"/>
          </a:p>
          <a:p>
            <a:pPr>
              <a:buNone/>
            </a:pPr>
            <a:endParaRPr lang="en-US" sz="3600" dirty="0"/>
          </a:p>
        </p:txBody>
      </p:sp>
      <p:sp>
        <p:nvSpPr>
          <p:cNvPr id="3" name="TextBox 2"/>
          <p:cNvSpPr txBox="1"/>
          <p:nvPr/>
        </p:nvSpPr>
        <p:spPr>
          <a:xfrm>
            <a:off x="0" y="914404"/>
            <a:ext cx="9144000" cy="4524315"/>
          </a:xfrm>
          <a:prstGeom prst="rect">
            <a:avLst/>
          </a:prstGeom>
          <a:noFill/>
        </p:spPr>
        <p:txBody>
          <a:bodyPr wrap="square">
            <a:spAutoFit/>
          </a:bodyPr>
          <a:lstStyle/>
          <a:p>
            <a:pPr marL="342900" indent="-342900" algn="just">
              <a:buFont typeface="+mj-lt"/>
              <a:buAutoNum type="arabicPeriod"/>
            </a:pPr>
            <a:r>
              <a:rPr lang="en-GB" sz="1600" dirty="0">
                <a:latin typeface="Times New Roman" panose="02020603050405020304" pitchFamily="18" charset="0"/>
                <a:cs typeface="Times New Roman" panose="02020603050405020304" pitchFamily="18" charset="0"/>
              </a:rPr>
              <a:t>Dilip Mathuria, Aditya Gaur, Ashish Gupta, “FPGA Implementation of</a:t>
            </a:r>
            <a:r>
              <a:rPr lang="en-US" alt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Biometric based Elevator Controller”, IJETSR Volume 5, Issue 3, March 2018</a:t>
            </a:r>
          </a:p>
          <a:p>
            <a:pPr marL="342900" indent="-342900" algn="just">
              <a:buFont typeface="+mj-lt"/>
              <a:buAutoNum type="arabicPeriod"/>
            </a:pPr>
            <a:endParaRPr lang="en-GB"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Farouk Salah Mohamed Saod, Dr Maher Abdel Aziz, “Elevator for blind</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people using voice recognition” International Journal of Scientific &amp; Engineering Research vol 9 Issue 7,July 18</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 Kaladharan N, Assistant Professor ,Dept. of Electrical Engineering. Annamalai University, IJIRCCE, “A study of speech recognition” volume.3,issue 9,page 8030- 8034,September 2015.</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Komal Mahajan, Riddhi Nahar, Dhanali Khairnar, Shrutika Kinge, Sujata Suryawanshi, “Elevator Control Using Speech Recognition for People with</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Physical Disabilities” IJARIIE Vol-7 Issue-3 2021</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Rashmi P C, Amulya, A Karthik Shetty, “Voice Operated Intelligent Lift”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JETIR February 2019, Volume 6, Issue 2</a:t>
            </a:r>
          </a:p>
          <a:p>
            <a:pPr marL="342900" indent="-342900" algn="just">
              <a:buFont typeface="+mj-lt"/>
              <a:buAutoNum type="arabicPeriod"/>
            </a:pPr>
            <a:endParaRPr lang="en-IN"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sz="1600" dirty="0">
                <a:latin typeface="Times New Roman" panose="02020603050405020304" pitchFamily="18" charset="0"/>
                <a:cs typeface="Times New Roman" panose="02020603050405020304" pitchFamily="18" charset="0"/>
              </a:rPr>
              <a:t>Malim Huzaifa Salim, Sami Jaitapkar, Faki Ziyaan, Kazi Ibrahim, “Voice Based Lift Control” IJRASET Volume 10 Issue V May 2022</a:t>
            </a:r>
          </a:p>
          <a:p>
            <a:pPr algn="just"/>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57204"/>
            <a:ext cx="9144000" cy="4278094"/>
          </a:xfrm>
          <a:prstGeom prst="rect">
            <a:avLst/>
          </a:prstGeom>
          <a:noFill/>
        </p:spPr>
        <p:txBody>
          <a:bodyPr wrap="square">
            <a:spAutoFit/>
          </a:bodyPr>
          <a:lstStyle/>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P.Cernys, V.Kubilius, V.Macerauskas, K.Ratkevicius, “Intelligent Control of</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the Lift Model” IEEE international Workshop on Intelligent Data Acquisition and Advanced Computing System: Technology and Applications 8-10 September 2003</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Aishwarya Pokharkar, Niriksha Poojari, Harish Pawar , Amey Patil, “Voice Operated Elevator” IJISRT Volume 6, Issue 5, May – 2021</a:t>
            </a:r>
          </a:p>
          <a:p>
            <a:pPr marL="342900" indent="-342900">
              <a:buFont typeface="+mj-lt"/>
              <a:buAutoNum type="arabicPeriod" startAt="7"/>
            </a:pPr>
            <a:endParaRPr lang="en-IN" sz="1600" dirty="0">
              <a:solidFill>
                <a:srgbClr val="FF0000"/>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B. Swathi, Akshay S Prathap, Aiswarya V Kumar, Ranjitha R, Raviteja Kaki, “Implementation of Voice based Touchless Lift System” IJSRCSEIT</a:t>
            </a:r>
            <a:r>
              <a:rPr lang="en-US" altLang="en-IN" sz="16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Volume 7, Issue 4, July-August-2021</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IN" sz="1600" dirty="0">
                <a:latin typeface="Times New Roman" panose="02020603050405020304" pitchFamily="18" charset="0"/>
                <a:cs typeface="Times New Roman" panose="02020603050405020304" pitchFamily="18" charset="0"/>
              </a:rPr>
              <a:t>Datasheet of Atmega 2560 microcontroller [</a:t>
            </a:r>
            <a:r>
              <a:rPr lang="en-IN" sz="1600" dirty="0">
                <a:solidFill>
                  <a:schemeClr val="accent5">
                    <a:lumMod val="50000"/>
                  </a:schemeClr>
                </a:solidFill>
                <a:latin typeface="Times New Roman" panose="02020603050405020304" pitchFamily="18" charset="0"/>
                <a:cs typeface="Times New Roman" panose="02020603050405020304" pitchFamily="18" charset="0"/>
                <a:hlinkClick r:id="rId2"/>
              </a:rPr>
              <a:t>https://ww1.microchip.com/downloads/en/devicedoc/atmel-2549-8-bit-avr-microcontroller-atmega640-1280-1281-2560-2561_datasheet.pdf</a:t>
            </a:r>
            <a:r>
              <a:rPr lang="en-IN" sz="1600" dirty="0">
                <a:latin typeface="Times New Roman" panose="02020603050405020304" pitchFamily="18" charset="0"/>
                <a:cs typeface="Times New Roman" panose="02020603050405020304" pitchFamily="18" charset="0"/>
              </a:rPr>
              <a:t>]</a:t>
            </a: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929391"/>
            <a:ext cx="9144000" cy="5943600"/>
          </a:xfrm>
        </p:spPr>
        <p:txBody>
          <a:bodyPr>
            <a:normAutofit/>
          </a:bodyPr>
          <a:lstStyle/>
          <a:p>
            <a:pPr>
              <a:buNone/>
            </a:pPr>
            <a:endParaRPr lang="en-US" sz="3600" dirty="0"/>
          </a:p>
          <a:p>
            <a:pPr>
              <a:buNone/>
            </a:pPr>
            <a:endParaRPr lang="en-US" sz="3600" dirty="0"/>
          </a:p>
          <a:p>
            <a:pPr algn="ctr">
              <a:buNone/>
            </a:pPr>
            <a:r>
              <a:rPr lang="en-US" sz="9600" i="1"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516" y="33730"/>
            <a:ext cx="6620968" cy="814983"/>
          </a:xfrm>
        </p:spPr>
        <p:txBody>
          <a:bodyPr/>
          <a:lstStyle/>
          <a:p>
            <a:r>
              <a:rPr lang="en-IN" sz="4000" b="1" dirty="0">
                <a:latin typeface="Times New Roman" panose="02020603050405020304" pitchFamily="18" charset="0"/>
                <a:cs typeface="Times New Roman" panose="02020603050405020304" pitchFamily="18" charset="0"/>
              </a:rPr>
              <a:t>Need Of Project</a:t>
            </a:r>
          </a:p>
        </p:txBody>
      </p:sp>
      <p:sp>
        <p:nvSpPr>
          <p:cNvPr id="3" name="Subtitle 2"/>
          <p:cNvSpPr>
            <a:spLocks noGrp="1"/>
          </p:cNvSpPr>
          <p:nvPr>
            <p:ph type="subTitle" idx="1"/>
          </p:nvPr>
        </p:nvSpPr>
        <p:spPr>
          <a:xfrm>
            <a:off x="76200" y="1219200"/>
            <a:ext cx="8991600" cy="5638800"/>
          </a:xfrm>
        </p:spPr>
        <p:txBody>
          <a:bodyPr>
            <a:normAutofit/>
          </a:bodyPr>
          <a:lstStyle/>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 visually challenged people cannot use the elevator easily. It is difficult to use the keypad if they cannot see it. Sometimes the keypad has Braille technique, but they will have hard time for locating its place. Even though they found the keypad, how can they know the number if they do not know Braille?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They always need help in elevators from someone to press the button for them and to tell them when the elevator cabin arrives. In case of emergency how they will act if there is no one with them to help . So voice-controlled elevator can be a very good option for this people. </a:t>
            </a:r>
          </a:p>
          <a:p>
            <a:pPr marL="285750" indent="-285750" algn="just">
              <a:lnSpc>
                <a:spcPct val="13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One more drawback of the current lift is that it cannot tell on which floor the lift is stuck, nor the parameters like temperature of motor, fire detection inside the lift. But by using this voice operated lift we can solve all these problems.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2"/>
            <a:ext cx="9144000" cy="690563"/>
          </a:xfrm>
        </p:spPr>
        <p:txBody>
          <a:bodyPr>
            <a:normAutofit fontScale="90000"/>
          </a:bodyPr>
          <a:lstStyle/>
          <a:p>
            <a:r>
              <a:rPr lang="en-IN" sz="4000" b="1" dirty="0">
                <a:latin typeface="Times New Roman" panose="02020603050405020304" pitchFamily="18" charset="0"/>
                <a:cs typeface="Times New Roman" panose="02020603050405020304" pitchFamily="18" charset="0"/>
              </a:rPr>
              <a:t>Research Motivation</a:t>
            </a:r>
          </a:p>
        </p:txBody>
      </p:sp>
      <p:sp>
        <p:nvSpPr>
          <p:cNvPr id="3" name="Subtitle 2"/>
          <p:cNvSpPr>
            <a:spLocks noGrp="1"/>
          </p:cNvSpPr>
          <p:nvPr>
            <p:ph type="subTitle" idx="1"/>
          </p:nvPr>
        </p:nvSpPr>
        <p:spPr>
          <a:xfrm>
            <a:off x="0" y="990600"/>
            <a:ext cx="9144000" cy="5867400"/>
          </a:xfrm>
        </p:spPr>
        <p:txBody>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Elevators are an integral part of modern urban infrastructure, providing vertical transportation for millions of people daily. While elevator technology has advanced significantly over the years, there are still areas that require improvement, particularly in terms of user convenience and safety.</a:t>
            </a:r>
          </a:p>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t>
            </a:r>
            <a:r>
              <a:rPr lang="en-IN" sz="1600" dirty="0">
                <a:latin typeface="Times New Roman" panose="02020603050405020304" pitchFamily="18" charset="0"/>
                <a:cs typeface="Times New Roman" panose="02020603050405020304" pitchFamily="18" charset="0"/>
              </a:rPr>
              <a:t>most of the physically challenged people find it difficult to operate the elevator. Also modern elevators lacks features such as voice recognition and also its connectivity with the internet for real-time parameters and controlling the elevator.</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So we’ve found a solution on this, integrating voice recognition capabilities with the lift(elevator) for conveniently operate elevator with just some voice commands and also get feedback in audio format from the lift control system.</a:t>
            </a:r>
          </a:p>
          <a:p>
            <a:pPr marL="285750" indent="-285750" algn="just">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Also send all this info in real-time to the </a:t>
            </a:r>
            <a:r>
              <a:rPr lang="en-US" altLang="en-IN" sz="1600" dirty="0">
                <a:latin typeface="Times New Roman" panose="02020603050405020304" pitchFamily="18" charset="0"/>
                <a:cs typeface="Times New Roman" panose="02020603050405020304" pitchFamily="18" charset="0"/>
              </a:rPr>
              <a:t>lcd screen</a:t>
            </a:r>
            <a:r>
              <a:rPr lang="en-IN" sz="16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5301" y="1022683"/>
            <a:ext cx="8267700" cy="882321"/>
          </a:xfrm>
        </p:spPr>
        <p:txBody>
          <a:bodyPr>
            <a:normAutofit/>
          </a:bodyPr>
          <a:lstStyle/>
          <a:p>
            <a:pPr algn="just" defTabSz="685800">
              <a:lnSpc>
                <a:spcPct val="150000"/>
              </a:lnSpc>
              <a:spcBef>
                <a:spcPts val="750"/>
              </a:spcBef>
            </a:pPr>
            <a:r>
              <a:rPr lang="en-US" sz="1600" dirty="0">
                <a:latin typeface="Times New Roman" panose="02020603050405020304" pitchFamily="18" charset="0"/>
                <a:cs typeface="Times New Roman" panose="02020603050405020304" pitchFamily="18" charset="0"/>
                <a:sym typeface="+mn-ea"/>
              </a:rPr>
              <a:t>Design and development of a voice-controlled lift/elevator control system with enhanced security features for human-machine communication.</a:t>
            </a:r>
            <a:endParaRPr lang="en-US" sz="1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2404" y="534889"/>
            <a:ext cx="2687595" cy="40011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sz="2000" b="1" dirty="0">
                <a:solidFill>
                  <a:schemeClr val="tx1">
                    <a:lumMod val="95000"/>
                  </a:schemeClr>
                </a:solidFill>
                <a:latin typeface="Times New Roman" panose="02020603050405020304" pitchFamily="18" charset="0"/>
                <a:cs typeface="Times New Roman" panose="02020603050405020304" pitchFamily="18" charset="0"/>
              </a:rPr>
              <a:t>Aim of the Project:</a:t>
            </a:r>
            <a:endParaRPr lang="en-IN" sz="20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95301" y="3253094"/>
            <a:ext cx="8153400" cy="1938020"/>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1. To operate lift through voice commands with easy use for people with visual and </a:t>
            </a:r>
          </a:p>
          <a:p>
            <a:pPr algn="just">
              <a:lnSpc>
                <a:spcPct val="150000"/>
              </a:lnSpc>
            </a:pPr>
            <a:r>
              <a:rPr lang="en-US" sz="1600" dirty="0">
                <a:latin typeface="Times New Roman" panose="02020603050405020304" pitchFamily="18" charset="0"/>
                <a:cs typeface="Times New Roman" panose="02020603050405020304" pitchFamily="18" charset="0"/>
              </a:rPr>
              <a:t>    physical challenges.</a:t>
            </a:r>
          </a:p>
          <a:p>
            <a:pPr algn="just">
              <a:lnSpc>
                <a:spcPct val="150000"/>
              </a:lnSpc>
            </a:pPr>
            <a:r>
              <a:rPr lang="en-US" sz="1600" dirty="0">
                <a:latin typeface="Times New Roman" panose="02020603050405020304" pitchFamily="18" charset="0"/>
                <a:cs typeface="Times New Roman" panose="02020603050405020304" pitchFamily="18" charset="0"/>
              </a:rPr>
              <a:t>2. To measure parameters like floor number, weight of the lift, fire detection, </a:t>
            </a:r>
          </a:p>
          <a:p>
            <a:pPr algn="just">
              <a:lnSpc>
                <a:spcPct val="150000"/>
              </a:lnSpc>
            </a:pPr>
            <a:r>
              <a:rPr lang="en-US" sz="1600" dirty="0">
                <a:latin typeface="Times New Roman" panose="02020603050405020304" pitchFamily="18" charset="0"/>
                <a:cs typeface="Times New Roman" panose="02020603050405020304" pitchFamily="18" charset="0"/>
              </a:rPr>
              <a:t>     temperature of motor, etc.</a:t>
            </a:r>
          </a:p>
          <a:p>
            <a:pPr algn="just">
              <a:lnSpc>
                <a:spcPct val="150000"/>
              </a:lnSpc>
            </a:pPr>
            <a:r>
              <a:rPr lang="en-US" sz="1600" dirty="0">
                <a:latin typeface="Times New Roman" panose="02020603050405020304" pitchFamily="18" charset="0"/>
                <a:cs typeface="Times New Roman" panose="02020603050405020304" pitchFamily="18" charset="0"/>
              </a:rPr>
              <a:t>3. To give real time information of lift parameters on the lcd screen.</a:t>
            </a:r>
          </a:p>
        </p:txBody>
      </p:sp>
      <p:sp>
        <p:nvSpPr>
          <p:cNvPr id="6" name="TextBox 5"/>
          <p:cNvSpPr txBox="1"/>
          <p:nvPr/>
        </p:nvSpPr>
        <p:spPr>
          <a:xfrm>
            <a:off x="152401" y="2657112"/>
            <a:ext cx="2959656" cy="400110"/>
          </a:xfrm>
          <a:prstGeom prst="rect">
            <a:avLst/>
          </a:prstGeom>
          <a:noFill/>
        </p:spPr>
        <p:txBody>
          <a:bodyPr wrap="none" rtlCol="0">
            <a:spAutoFit/>
          </a:bodyPr>
          <a:lstStyle/>
          <a:p>
            <a:r>
              <a:rPr lang="en-US" sz="2000" b="1" dirty="0">
                <a:solidFill>
                  <a:schemeClr val="tx1">
                    <a:lumMod val="95000"/>
                  </a:schemeClr>
                </a:solidFill>
                <a:latin typeface="Times New Roman" panose="02020603050405020304" pitchFamily="18" charset="0"/>
                <a:cs typeface="Times New Roman" panose="02020603050405020304" pitchFamily="18" charset="0"/>
              </a:rPr>
              <a:t>Objectives of the Project:</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888368"/>
          <a:ext cx="8229601" cy="5854319"/>
        </p:xfrm>
        <a:graphic>
          <a:graphicData uri="http://schemas.openxmlformats.org/drawingml/2006/table">
            <a:tbl>
              <a:tblPr firstRow="1" bandRow="1">
                <a:tableStyleId>{8799B23B-EC83-4686-B30A-512413B5E67A}</a:tableStyleId>
              </a:tblPr>
              <a:tblGrid>
                <a:gridCol w="815545">
                  <a:extLst>
                    <a:ext uri="{9D8B030D-6E8A-4147-A177-3AD203B41FA5}">
                      <a16:colId xmlns:a16="http://schemas.microsoft.com/office/drawing/2014/main" val="20000"/>
                    </a:ext>
                  </a:extLst>
                </a:gridCol>
                <a:gridCol w="2224217">
                  <a:extLst>
                    <a:ext uri="{9D8B030D-6E8A-4147-A177-3AD203B41FA5}">
                      <a16:colId xmlns:a16="http://schemas.microsoft.com/office/drawing/2014/main" val="20001"/>
                    </a:ext>
                  </a:extLst>
                </a:gridCol>
                <a:gridCol w="189799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914400">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90813">
                <a:tc>
                  <a:txBody>
                    <a:bodyPr/>
                    <a:lstStyle/>
                    <a:p>
                      <a:r>
                        <a:rPr lang="en-IN"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Elevator Control Using Speech Recognition for People with Physical Disabilities[4]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Komal Mahajan, Riddhi Nahar, Dhanali Khairnar, Shrutika Kinge, Sujata Suryawanshi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The research combines speech recognition technology with machine learning to make the elevator control equipment that can be controlled by voice. This system uses python based machine learning libraries with Raspberry pi 3B+. The word can be trained for more than hundreds of words.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5"/>
          <p:cNvSpPr txBox="1"/>
          <p:nvPr/>
        </p:nvSpPr>
        <p:spPr>
          <a:xfrm>
            <a:off x="454891" y="150581"/>
            <a:ext cx="914400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4" y="38100"/>
          <a:ext cx="8401051" cy="6781799"/>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52209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661467">
                <a:tc>
                  <a:txBody>
                    <a:bodyPr/>
                    <a:lstStyle/>
                    <a:p>
                      <a:r>
                        <a:rPr lang="en-IN" sz="1600" dirty="0">
                          <a:latin typeface="Times New Roman" panose="02020603050405020304" pitchFamily="18" charset="0"/>
                          <a:cs typeface="Times New Roman" panose="02020603050405020304" pitchFamily="18" charset="0"/>
                        </a:rPr>
                        <a:t>SR.NO.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Title Of Research 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Author 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Published</a:t>
                      </a:r>
                      <a:r>
                        <a:rPr lang="en-IN" sz="1600" baseline="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latin typeface="Times New Roman" panose="02020603050405020304" pitchFamily="18" charset="0"/>
                          <a:cs typeface="Times New Roman" panose="02020603050405020304" pitchFamily="18" charset="0"/>
                        </a:rPr>
                        <a:t>Proposed</a:t>
                      </a:r>
                      <a:r>
                        <a:rPr lang="en-IN" sz="1600" baseline="0" dirty="0">
                          <a:latin typeface="Times New Roman" panose="02020603050405020304" pitchFamily="18" charset="0"/>
                          <a:cs typeface="Times New Roman" panose="02020603050405020304" pitchFamily="18" charset="0"/>
                        </a:rPr>
                        <a:t> System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0100">
                <a:tc>
                  <a:txBody>
                    <a:bodyPr/>
                    <a:lstStyle/>
                    <a:p>
                      <a:r>
                        <a:rPr lang="en-IN"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Operated Intelligent Lift[5]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Rashmi P C, Amulya, A Karthik Shetty, Akshata, Dilip Kumar U K</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In this system the lift operates based on the input voice commands. In this project MATLAB coding is used for voice recognition and IR sensor is used for detecting the floors and stopping the motor rotation. The DC motor is used for controlling the lift. The microcontroller is programmed using Embedded 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02256">
                <a:tc>
                  <a:txBody>
                    <a:bodyPr/>
                    <a:lstStyle/>
                    <a:p>
                      <a:r>
                        <a:rPr lang="en-GB"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Voice Based Lift Control[6]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Malim Huzaifa Salim, Sami Jaitapkar, Faki Ziyaan, Kazi Ibrahim</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latin typeface="Times New Roman" panose="02020603050405020304" pitchFamily="18" charset="0"/>
                          <a:cs typeface="Times New Roman" panose="02020603050405020304" pitchFamily="18" charset="0"/>
                        </a:rPr>
                        <a:t>This system accepts input by microphone, and taking the elevator to the destination accordingly.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71473" y="156047"/>
          <a:ext cx="8401053" cy="6545906"/>
        </p:xfrm>
        <a:graphic>
          <a:graphicData uri="http://schemas.openxmlformats.org/drawingml/2006/table">
            <a:tbl>
              <a:tblPr firstRow="1" bandRow="1">
                <a:tableStyleId>{8799B23B-EC83-4686-B30A-512413B5E67A}</a:tableStyleId>
              </a:tblPr>
              <a:tblGrid>
                <a:gridCol w="832536">
                  <a:extLst>
                    <a:ext uri="{9D8B030D-6E8A-4147-A177-3AD203B41FA5}">
                      <a16:colId xmlns:a16="http://schemas.microsoft.com/office/drawing/2014/main" val="20000"/>
                    </a:ext>
                  </a:extLst>
                </a:gridCol>
                <a:gridCol w="2270555">
                  <a:extLst>
                    <a:ext uri="{9D8B030D-6E8A-4147-A177-3AD203B41FA5}">
                      <a16:colId xmlns:a16="http://schemas.microsoft.com/office/drawing/2014/main" val="20001"/>
                    </a:ext>
                  </a:extLst>
                </a:gridCol>
                <a:gridCol w="1937540">
                  <a:extLst>
                    <a:ext uri="{9D8B030D-6E8A-4147-A177-3AD203B41FA5}">
                      <a16:colId xmlns:a16="http://schemas.microsoft.com/office/drawing/2014/main" val="20002"/>
                    </a:ext>
                  </a:extLst>
                </a:gridCol>
                <a:gridCol w="1680211">
                  <a:extLst>
                    <a:ext uri="{9D8B030D-6E8A-4147-A177-3AD203B41FA5}">
                      <a16:colId xmlns:a16="http://schemas.microsoft.com/office/drawing/2014/main" val="20003"/>
                    </a:ext>
                  </a:extLst>
                </a:gridCol>
                <a:gridCol w="1680211">
                  <a:extLst>
                    <a:ext uri="{9D8B030D-6E8A-4147-A177-3AD203B41FA5}">
                      <a16:colId xmlns:a16="http://schemas.microsoft.com/office/drawing/2014/main" val="20004"/>
                    </a:ext>
                  </a:extLst>
                </a:gridCol>
              </a:tblGrid>
              <a:tr h="1605987">
                <a:tc>
                  <a:txBody>
                    <a:bodyPr/>
                    <a:lstStyle/>
                    <a:p>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latin typeface="Times New Roman" panose="02020603050405020304" pitchFamily="18" charset="0"/>
                          <a:cs typeface="Times New Roman" panose="02020603050405020304" pitchFamily="18" charset="0"/>
                        </a:rPr>
                        <a:t>It uses raspberry pi and a speech API to communicate with cloud for the voice recognition.</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50031">
                <a:tc>
                  <a:txBody>
                    <a:bodyPr/>
                    <a:lstStyle/>
                    <a:p>
                      <a:r>
                        <a:rPr lang="en-GB"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Implementation of Voice based Touchless Lift System[9]</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B. Swathi, Akshay S Prathap, Aiswarya V Kumar, Ranjitha R, Raviteja Kaki</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2021</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This system uses Arduino Mega and Elechouse V3 Voice Recognition Module to correctly detect the command given by user, and uses servo motor to lift up and down the elevator, and a servo motor to open and close the doors of the elevator. For all this motors, it uses a relay driver circuit for driving the motors. </a:t>
                      </a:r>
                      <a:endParaRPr lang="en-IN" sz="16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315</TotalTime>
  <Words>3777</Words>
  <Application>Microsoft Office PowerPoint</Application>
  <PresentationFormat>On-screen Show (4:3)</PresentationFormat>
  <Paragraphs>427</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Times New Roman</vt:lpstr>
      <vt:lpstr>Wingdings</vt:lpstr>
      <vt:lpstr>Default Design</vt:lpstr>
      <vt:lpstr>Savitribai Phule Pune University, Pune Amrutvahini College Of Engineering, Sangamner Department of E&amp;TC Engineering  A Presentation  on </vt:lpstr>
      <vt:lpstr>Contents</vt:lpstr>
      <vt:lpstr>Introduction </vt:lpstr>
      <vt:lpstr>Need Of Project</vt:lpstr>
      <vt:lpstr>Research Motivation</vt:lpstr>
      <vt:lpstr>PowerPoint Presentation</vt:lpstr>
      <vt:lpstr>PowerPoint Presentation</vt:lpstr>
      <vt:lpstr>PowerPoint Presentation</vt:lpstr>
      <vt:lpstr>PowerPoint Presentation</vt:lpstr>
      <vt:lpstr>Problem Statement</vt:lpstr>
      <vt:lpstr>Block Diagram </vt:lpstr>
      <vt:lpstr>Circuit Diagram </vt:lpstr>
      <vt:lpstr>Prototype Images</vt:lpstr>
      <vt:lpstr>Hardware and Software Requirements</vt:lpstr>
      <vt:lpstr>Description of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Detailed Algorithm</vt:lpstr>
      <vt:lpstr>Advantages</vt:lpstr>
      <vt:lpstr>Limitations</vt:lpstr>
      <vt:lpstr>Application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Pawar</dc:creator>
  <cp:lastModifiedBy>Onkar Waman</cp:lastModifiedBy>
  <cp:revision>801</cp:revision>
  <dcterms:created xsi:type="dcterms:W3CDTF">2016-01-13T12:24:00Z</dcterms:created>
  <dcterms:modified xsi:type="dcterms:W3CDTF">2024-01-16T18:45:52Z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22906E7EFD064BA7A4A4294B8C7F276B_12</vt:lpwstr>
  </property>
  <property fmtid="{D5CDD505-2E9C-101B-9397-08002B2CF9AE}" pid="3" name="KSOProductBuildVer">
    <vt:lpwstr>1033-12.2.0.13359</vt:lpwstr>
  </property>
</Properties>
</file>